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9"/>
  </p:notesMasterIdLst>
  <p:sldIdLst>
    <p:sldId id="395" r:id="rId2"/>
    <p:sldId id="516" r:id="rId3"/>
    <p:sldId id="517" r:id="rId4"/>
    <p:sldId id="524" r:id="rId5"/>
    <p:sldId id="526" r:id="rId6"/>
    <p:sldId id="525" r:id="rId7"/>
    <p:sldId id="397" r:id="rId8"/>
    <p:sldId id="507" r:id="rId9"/>
    <p:sldId id="508" r:id="rId10"/>
    <p:sldId id="444" r:id="rId11"/>
    <p:sldId id="398" r:id="rId12"/>
    <p:sldId id="399" r:id="rId13"/>
    <p:sldId id="446" r:id="rId14"/>
    <p:sldId id="400" r:id="rId15"/>
    <p:sldId id="509" r:id="rId16"/>
    <p:sldId id="510" r:id="rId17"/>
    <p:sldId id="511" r:id="rId18"/>
    <p:sldId id="512" r:id="rId19"/>
    <p:sldId id="513" r:id="rId20"/>
    <p:sldId id="450" r:id="rId21"/>
    <p:sldId id="406" r:id="rId22"/>
    <p:sldId id="451" r:id="rId23"/>
    <p:sldId id="407" r:id="rId24"/>
    <p:sldId id="452" r:id="rId25"/>
    <p:sldId id="408" r:id="rId26"/>
    <p:sldId id="453" r:id="rId27"/>
    <p:sldId id="454" r:id="rId28"/>
    <p:sldId id="409" r:id="rId29"/>
    <p:sldId id="455" r:id="rId30"/>
    <p:sldId id="514" r:id="rId31"/>
    <p:sldId id="410" r:id="rId32"/>
    <p:sldId id="411" r:id="rId33"/>
    <p:sldId id="515" r:id="rId34"/>
    <p:sldId id="476" r:id="rId35"/>
    <p:sldId id="519" r:id="rId36"/>
    <p:sldId id="520" r:id="rId37"/>
    <p:sldId id="521" r:id="rId38"/>
    <p:sldId id="522" r:id="rId39"/>
    <p:sldId id="523" r:id="rId40"/>
    <p:sldId id="477" r:id="rId41"/>
    <p:sldId id="478" r:id="rId42"/>
    <p:sldId id="479" r:id="rId43"/>
    <p:sldId id="480" r:id="rId44"/>
    <p:sldId id="481" r:id="rId45"/>
    <p:sldId id="482" r:id="rId46"/>
    <p:sldId id="483" r:id="rId47"/>
    <p:sldId id="484" r:id="rId48"/>
    <p:sldId id="485" r:id="rId49"/>
    <p:sldId id="486" r:id="rId50"/>
    <p:sldId id="487" r:id="rId51"/>
    <p:sldId id="488" r:id="rId52"/>
    <p:sldId id="489" r:id="rId53"/>
    <p:sldId id="490" r:id="rId54"/>
    <p:sldId id="491" r:id="rId55"/>
    <p:sldId id="492" r:id="rId56"/>
    <p:sldId id="493" r:id="rId57"/>
    <p:sldId id="494" r:id="rId58"/>
    <p:sldId id="495" r:id="rId59"/>
    <p:sldId id="496" r:id="rId60"/>
    <p:sldId id="497" r:id="rId61"/>
    <p:sldId id="498" r:id="rId62"/>
    <p:sldId id="499" r:id="rId63"/>
    <p:sldId id="500" r:id="rId64"/>
    <p:sldId id="501" r:id="rId65"/>
    <p:sldId id="502" r:id="rId66"/>
    <p:sldId id="503" r:id="rId67"/>
    <p:sldId id="504" r:id="rId68"/>
    <p:sldId id="539" r:id="rId69"/>
    <p:sldId id="547" r:id="rId70"/>
    <p:sldId id="528" r:id="rId71"/>
    <p:sldId id="529" r:id="rId72"/>
    <p:sldId id="530" r:id="rId73"/>
    <p:sldId id="548" r:id="rId74"/>
    <p:sldId id="532" r:id="rId75"/>
    <p:sldId id="533" r:id="rId76"/>
    <p:sldId id="549" r:id="rId77"/>
    <p:sldId id="535" r:id="rId78"/>
    <p:sldId id="536" r:id="rId79"/>
    <p:sldId id="537" r:id="rId80"/>
    <p:sldId id="550" r:id="rId81"/>
    <p:sldId id="538" r:id="rId82"/>
    <p:sldId id="540" r:id="rId83"/>
    <p:sldId id="541" r:id="rId84"/>
    <p:sldId id="551" r:id="rId85"/>
    <p:sldId id="542" r:id="rId86"/>
    <p:sldId id="543" r:id="rId87"/>
    <p:sldId id="552" r:id="rId88"/>
    <p:sldId id="544" r:id="rId89"/>
    <p:sldId id="545" r:id="rId90"/>
    <p:sldId id="546" r:id="rId91"/>
    <p:sldId id="613" r:id="rId92"/>
    <p:sldId id="558" r:id="rId93"/>
    <p:sldId id="615" r:id="rId94"/>
    <p:sldId id="616" r:id="rId95"/>
    <p:sldId id="617" r:id="rId96"/>
    <p:sldId id="562" r:id="rId97"/>
    <p:sldId id="563" r:id="rId98"/>
    <p:sldId id="564" r:id="rId99"/>
    <p:sldId id="565" r:id="rId100"/>
    <p:sldId id="566" r:id="rId101"/>
    <p:sldId id="567" r:id="rId102"/>
    <p:sldId id="568" r:id="rId103"/>
    <p:sldId id="569" r:id="rId104"/>
    <p:sldId id="570" r:id="rId105"/>
    <p:sldId id="618" r:id="rId106"/>
    <p:sldId id="619" r:id="rId107"/>
    <p:sldId id="620" r:id="rId108"/>
    <p:sldId id="621" r:id="rId109"/>
    <p:sldId id="614" r:id="rId110"/>
    <p:sldId id="575" r:id="rId111"/>
    <p:sldId id="622" r:id="rId112"/>
    <p:sldId id="623" r:id="rId113"/>
    <p:sldId id="624" r:id="rId114"/>
    <p:sldId id="625" r:id="rId115"/>
    <p:sldId id="626" r:id="rId116"/>
    <p:sldId id="627" r:id="rId117"/>
    <p:sldId id="628" r:id="rId118"/>
    <p:sldId id="582" r:id="rId119"/>
    <p:sldId id="584" r:id="rId120"/>
    <p:sldId id="585" r:id="rId121"/>
    <p:sldId id="586" r:id="rId122"/>
    <p:sldId id="629" r:id="rId123"/>
    <p:sldId id="588" r:id="rId124"/>
    <p:sldId id="589" r:id="rId125"/>
    <p:sldId id="590" r:id="rId126"/>
    <p:sldId id="591" r:id="rId127"/>
    <p:sldId id="592" r:id="rId128"/>
    <p:sldId id="630" r:id="rId129"/>
    <p:sldId id="594" r:id="rId130"/>
    <p:sldId id="595" r:id="rId131"/>
    <p:sldId id="596" r:id="rId132"/>
    <p:sldId id="597" r:id="rId133"/>
    <p:sldId id="631" r:id="rId134"/>
    <p:sldId id="599" r:id="rId135"/>
    <p:sldId id="600" r:id="rId136"/>
    <p:sldId id="601" r:id="rId137"/>
    <p:sldId id="632" r:id="rId138"/>
    <p:sldId id="603" r:id="rId139"/>
    <p:sldId id="604" r:id="rId140"/>
    <p:sldId id="605" r:id="rId141"/>
    <p:sldId id="606" r:id="rId142"/>
    <p:sldId id="633" r:id="rId143"/>
    <p:sldId id="608" r:id="rId144"/>
    <p:sldId id="609" r:id="rId145"/>
    <p:sldId id="610" r:id="rId146"/>
    <p:sldId id="611" r:id="rId147"/>
    <p:sldId id="553"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324" autoAdjust="0"/>
    <p:restoredTop sz="94660"/>
  </p:normalViewPr>
  <p:slideViewPr>
    <p:cSldViewPr snapToGrid="0">
      <p:cViewPr varScale="1">
        <p:scale>
          <a:sx n="73" d="100"/>
          <a:sy n="73" d="100"/>
        </p:scale>
        <p:origin x="-10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69D0AD-584B-4955-AB4B-1A3ECD9E425A}" type="datetimeFigureOut">
              <a:rPr lang="en-US" smtClean="0"/>
              <a:t>5/19/2021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57ED32-1B0A-4F5A-82F3-612F329C4DE7}" type="slidenum">
              <a:rPr lang="en-US" smtClean="0"/>
              <a:t>‹#›</a:t>
            </a:fld>
            <a:endParaRPr lang="en-US"/>
          </a:p>
        </p:txBody>
      </p:sp>
    </p:spTree>
    <p:extLst>
      <p:ext uri="{BB962C8B-B14F-4D97-AF65-F5344CB8AC3E}">
        <p14:creationId xmlns:p14="http://schemas.microsoft.com/office/powerpoint/2010/main" val="1279996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316234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233413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385732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9220313-222D-447A-957D-146E7EF28FF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11036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3596181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5/19/2021</a:t>
            </a:r>
            <a:endParaRPr lang="en-US"/>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1616063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5/19/2021</a:t>
            </a:r>
            <a:endParaRPr lang="en-US"/>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40912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122935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r>
              <a:rPr lang="en-US" smtClean="0"/>
              <a:t>5/19/2021</a:t>
            </a:r>
            <a:endParaRPr lang="en-US"/>
          </a:p>
        </p:txBody>
      </p:sp>
      <p:sp>
        <p:nvSpPr>
          <p:cNvPr id="5" name="Footer Placeholder 4"/>
          <p:cNvSpPr>
            <a:spLocks noGrp="1"/>
          </p:cNvSpPr>
          <p:nvPr>
            <p:ph type="ftr" sz="quarter" idx="11"/>
          </p:nvPr>
        </p:nvSpPr>
        <p:spPr>
          <a:xfrm>
            <a:off x="680321" y="5936188"/>
            <a:ext cx="6126805" cy="365125"/>
          </a:xfrm>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9220313-222D-447A-957D-146E7EF28FF9}" type="slidenum">
              <a:rPr lang="en-US" smtClean="0"/>
              <a:t>‹#›</a:t>
            </a:fld>
            <a:endParaRPr lang="en-US"/>
          </a:p>
        </p:txBody>
      </p:sp>
    </p:spTree>
    <p:extLst>
      <p:ext uri="{BB962C8B-B14F-4D97-AF65-F5344CB8AC3E}">
        <p14:creationId xmlns:p14="http://schemas.microsoft.com/office/powerpoint/2010/main" val="892687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مطلب - متحر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075267" y="431801"/>
            <a:ext cx="10515600" cy="5389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r>
              <a:rPr lang="en-US" smtClean="0"/>
              <a:t>5/19/2021</a:t>
            </a:r>
            <a:endParaRPr lang="fa-IR"/>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fa-IR" dirty="0"/>
          </a:p>
        </p:txBody>
      </p:sp>
      <p:sp>
        <p:nvSpPr>
          <p:cNvPr id="6" name="Slide Number Placeholder 5"/>
          <p:cNvSpPr>
            <a:spLocks noGrp="1"/>
          </p:cNvSpPr>
          <p:nvPr>
            <p:ph type="sldNum" sz="quarter" idx="12"/>
          </p:nvPr>
        </p:nvSpPr>
        <p:spPr/>
        <p:txBody>
          <a:bodyPr/>
          <a:lstStyle/>
          <a:p>
            <a:fld id="{C31AC18D-346D-49C2-B574-38FC14168371}" type="slidenum">
              <a:rPr lang="fa-IR" smtClean="0"/>
              <a:t>‹#›</a:t>
            </a:fld>
            <a:endParaRPr lang="fa-IR"/>
          </a:p>
        </p:txBody>
      </p:sp>
    </p:spTree>
    <p:extLst>
      <p:ext uri="{BB962C8B-B14F-4D97-AF65-F5344CB8AC3E}">
        <p14:creationId xmlns:p14="http://schemas.microsoft.com/office/powerpoint/2010/main" val="1200086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81269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3904864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135980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5/19/2021</a:t>
            </a:r>
            <a:endParaRPr lang="en-US"/>
          </a:p>
        </p:txBody>
      </p:sp>
      <p:sp>
        <p:nvSpPr>
          <p:cNvPr id="8" name="Footer Placeholder 7"/>
          <p:cNvSpPr>
            <a:spLocks noGrp="1"/>
          </p:cNvSpPr>
          <p:nvPr>
            <p:ph type="ftr" sz="quarter" idx="11"/>
          </p:nvPr>
        </p:nvSpPr>
        <p:spPr/>
        <p:txBody>
          <a:bodyPr/>
          <a:lstStyle/>
          <a:p>
            <a:r>
              <a:rPr lang="fa-IR" smtClean="0"/>
              <a:t>گروه آموزشی مهر حنوب-دکتر برومند/07633671199</a:t>
            </a:r>
            <a:endParaRPr lang="en-US"/>
          </a:p>
        </p:txBody>
      </p:sp>
      <p:sp>
        <p:nvSpPr>
          <p:cNvPr id="9" name="Slide Number Placeholder 8"/>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365570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5/19/2021</a:t>
            </a:r>
            <a:endParaRPr lang="en-US"/>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388307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smtClean="0"/>
              <a:t>5/19/2021</a:t>
            </a:r>
            <a:endParaRPr lang="en-US"/>
          </a:p>
        </p:txBody>
      </p:sp>
      <p:sp>
        <p:nvSpPr>
          <p:cNvPr id="3" name="Footer Placeholder 2"/>
          <p:cNvSpPr>
            <a:spLocks noGrp="1"/>
          </p:cNvSpPr>
          <p:nvPr>
            <p:ph type="ftr" sz="quarter" idx="11"/>
          </p:nvPr>
        </p:nvSpPr>
        <p:spPr/>
        <p:txBody>
          <a:bodyPr/>
          <a:lstStyle/>
          <a:p>
            <a:r>
              <a:rPr lang="fa-IR" smtClean="0"/>
              <a:t>گروه آموزشی مهر حنوب-دکتر برومند/07633671199</a:t>
            </a:r>
            <a:endParaRPr lang="en-US"/>
          </a:p>
        </p:txBody>
      </p:sp>
      <p:sp>
        <p:nvSpPr>
          <p:cNvPr id="4" name="Slide Number Placeholder 3"/>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104542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3627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p:txBody>
          <a:bodyPr/>
          <a:lstStyle/>
          <a:p>
            <a:fld id="{B9220313-222D-447A-957D-146E7EF28FF9}" type="slidenum">
              <a:rPr lang="en-US" smtClean="0"/>
              <a:t>‹#›</a:t>
            </a:fld>
            <a:endParaRPr lang="en-US"/>
          </a:p>
        </p:txBody>
      </p:sp>
    </p:spTree>
    <p:extLst>
      <p:ext uri="{BB962C8B-B14F-4D97-AF65-F5344CB8AC3E}">
        <p14:creationId xmlns:p14="http://schemas.microsoft.com/office/powerpoint/2010/main" val="61133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5/19/2021</a:t>
            </a:r>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fa-IR" smtClean="0"/>
              <a:t>گروه آموزشی مهر حنوب-دکتر برومند/07633671199</a:t>
            </a:r>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9220313-222D-447A-957D-146E7EF28FF9}" type="slidenum">
              <a:rPr lang="en-US" smtClean="0"/>
              <a:t>‹#›</a:t>
            </a:fld>
            <a:endParaRPr lang="en-US"/>
          </a:p>
        </p:txBody>
      </p:sp>
    </p:spTree>
    <p:extLst>
      <p:ext uri="{BB962C8B-B14F-4D97-AF65-F5344CB8AC3E}">
        <p14:creationId xmlns:p14="http://schemas.microsoft.com/office/powerpoint/2010/main" val="38842595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80" r:id="rId18"/>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941" y="2554197"/>
            <a:ext cx="8872808" cy="1678170"/>
          </a:xfrm>
        </p:spPr>
        <p:style>
          <a:lnRef idx="1">
            <a:schemeClr val="accent3"/>
          </a:lnRef>
          <a:fillRef idx="3">
            <a:schemeClr val="accent3"/>
          </a:fillRef>
          <a:effectRef idx="2">
            <a:schemeClr val="accent3"/>
          </a:effectRef>
          <a:fontRef idx="minor">
            <a:schemeClr val="lt1"/>
          </a:fontRef>
        </p:style>
        <p:txBody>
          <a:bodyPr>
            <a:normAutofit/>
          </a:bodyPr>
          <a:lstStyle/>
          <a:p>
            <a:pPr algn="ctr" rtl="1">
              <a:lnSpc>
                <a:spcPct val="150000"/>
              </a:lnSpc>
            </a:pPr>
            <a:r>
              <a:rPr lang="fa-IR" sz="4800" b="1" dirty="0" smtClean="0">
                <a:solidFill>
                  <a:schemeClr val="tx1"/>
                </a:solidFill>
                <a:cs typeface="B Zar" panose="00000400000000000000" pitchFamily="2" charset="-78"/>
              </a:rPr>
              <a:t>روش های تغییر و اصلاح رفتار</a:t>
            </a:r>
            <a:endParaRPr lang="en-US" sz="4800" b="1" dirty="0">
              <a:solidFill>
                <a:schemeClr val="tx1"/>
              </a:solidFill>
              <a:cs typeface="B Zar" panose="00000400000000000000" pitchFamily="2" charset="-78"/>
            </a:endParaRPr>
          </a:p>
        </p:txBody>
      </p:sp>
      <p:sp>
        <p:nvSpPr>
          <p:cNvPr id="5" name="Subtitle 4"/>
          <p:cNvSpPr>
            <a:spLocks noGrp="1"/>
          </p:cNvSpPr>
          <p:nvPr>
            <p:ph type="subTitle" idx="1"/>
          </p:nvPr>
        </p:nvSpPr>
        <p:spPr>
          <a:xfrm>
            <a:off x="680322" y="5094514"/>
            <a:ext cx="9469518" cy="1436915"/>
          </a:xfrm>
        </p:spPr>
        <p:style>
          <a:lnRef idx="3">
            <a:schemeClr val="lt1"/>
          </a:lnRef>
          <a:fillRef idx="1">
            <a:schemeClr val="accent4"/>
          </a:fillRef>
          <a:effectRef idx="1">
            <a:schemeClr val="accent4"/>
          </a:effectRef>
          <a:fontRef idx="minor">
            <a:schemeClr val="lt1"/>
          </a:fontRef>
        </p:style>
        <p:txBody>
          <a:bodyPr>
            <a:normAutofit/>
          </a:bodyPr>
          <a:lstStyle/>
          <a:p>
            <a:pPr algn="ctr"/>
            <a:r>
              <a:rPr lang="fa-IR" sz="4400" b="1" dirty="0" smtClean="0">
                <a:cs typeface="B Zar" panose="00000400000000000000" pitchFamily="2" charset="-78"/>
              </a:rPr>
              <a:t>دکتر رضا برومند</a:t>
            </a:r>
            <a:endParaRPr lang="en-US" sz="4400" b="1" dirty="0">
              <a:cs typeface="B Zar"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906" y="411071"/>
            <a:ext cx="7045642"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fa-IR" smtClean="0"/>
              <a:t>گروه آموزشی مهر حنوب-دکتر برومند/07633671199</a:t>
            </a:r>
            <a:endParaRPr lang="en-US"/>
          </a:p>
        </p:txBody>
      </p:sp>
      <p:sp>
        <p:nvSpPr>
          <p:cNvPr id="4" name="Slide Number Placeholder 3"/>
          <p:cNvSpPr>
            <a:spLocks noGrp="1"/>
          </p:cNvSpPr>
          <p:nvPr>
            <p:ph type="sldNum" sz="quarter" idx="12"/>
          </p:nvPr>
        </p:nvSpPr>
        <p:spPr/>
        <p:txBody>
          <a:bodyPr/>
          <a:lstStyle/>
          <a:p>
            <a:fld id="{B9220313-222D-447A-957D-146E7EF28FF9}" type="slidenum">
              <a:rPr lang="en-US" smtClean="0"/>
              <a:t>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5784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7"/>
            <a:ext cx="9613861" cy="1336829"/>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228600" lvl="0" indent="-228600" algn="ctr" rtl="1">
              <a:lnSpc>
                <a:spcPct val="150000"/>
              </a:lnSpc>
              <a:spcBef>
                <a:spcPts val="1000"/>
              </a:spcBef>
            </a:pPr>
            <a:r>
              <a:rPr lang="fa-IR" sz="4000" b="1" dirty="0">
                <a:solidFill>
                  <a:srgbClr val="FFFF00"/>
                </a:solidFill>
                <a:cs typeface="B Zar" panose="00000400000000000000" pitchFamily="2" charset="-78"/>
              </a:rPr>
              <a:t>تعریف پاسخ</a:t>
            </a:r>
            <a:br>
              <a:rPr lang="fa-IR" sz="4000" b="1" dirty="0">
                <a:solidFill>
                  <a:srgbClr val="FFFF00"/>
                </a:solidFill>
                <a:cs typeface="B Zar" panose="00000400000000000000" pitchFamily="2" charset="-78"/>
              </a:rPr>
            </a:br>
            <a:endParaRPr lang="en-US" sz="4000" dirty="0"/>
          </a:p>
        </p:txBody>
      </p:sp>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pPr lvl="0" algn="just" rtl="1">
              <a:lnSpc>
                <a:spcPct val="150000"/>
              </a:lnSpc>
              <a:buNone/>
            </a:pPr>
            <a:r>
              <a:rPr lang="fa-IR" sz="4000" b="1" dirty="0" smtClean="0">
                <a:solidFill>
                  <a:schemeClr val="bg1"/>
                </a:solidFill>
                <a:cs typeface="B Zar" panose="00000400000000000000" pitchFamily="2" charset="-78"/>
              </a:rPr>
              <a:t>پاسخ </a:t>
            </a:r>
            <a:r>
              <a:rPr lang="fa-IR" sz="4000" b="1" dirty="0">
                <a:solidFill>
                  <a:schemeClr val="bg1"/>
                </a:solidFill>
                <a:cs typeface="B Zar" panose="00000400000000000000" pitchFamily="2" charset="-78"/>
              </a:rPr>
              <a:t>نیز مانند رفتار به فعالیت </a:t>
            </a:r>
            <a:r>
              <a:rPr lang="fa-IR" sz="4000" b="1" dirty="0" smtClean="0">
                <a:solidFill>
                  <a:schemeClr val="bg1"/>
                </a:solidFill>
                <a:cs typeface="B Zar" panose="00000400000000000000" pitchFamily="2" charset="-78"/>
              </a:rPr>
              <a:t>های</a:t>
            </a:r>
          </a:p>
          <a:p>
            <a:pPr lvl="0" algn="just" rtl="1">
              <a:lnSpc>
                <a:spcPct val="150000"/>
              </a:lnSpc>
              <a:buNone/>
            </a:pPr>
            <a:r>
              <a:rPr lang="fa-IR" sz="4000" b="1" dirty="0" smtClean="0">
                <a:solidFill>
                  <a:schemeClr val="bg1"/>
                </a:solidFill>
                <a:cs typeface="B Zar" panose="00000400000000000000" pitchFamily="2" charset="-78"/>
              </a:rPr>
              <a:t> </a:t>
            </a:r>
            <a:r>
              <a:rPr lang="fa-IR" sz="4000" b="1" dirty="0">
                <a:solidFill>
                  <a:srgbClr val="C00000"/>
                </a:solidFill>
                <a:cs typeface="B Zar" panose="00000400000000000000" pitchFamily="2" charset="-78"/>
              </a:rPr>
              <a:t>مشاهده پذیر و اندازه پذیر </a:t>
            </a:r>
            <a:r>
              <a:rPr lang="fa-IR" sz="4000" b="1" dirty="0" smtClean="0">
                <a:solidFill>
                  <a:schemeClr val="bg1"/>
                </a:solidFill>
                <a:cs typeface="B Zar" panose="00000400000000000000" pitchFamily="2" charset="-78"/>
              </a:rPr>
              <a:t>موجود زنده </a:t>
            </a:r>
          </a:p>
          <a:p>
            <a:pPr lvl="0" algn="just" rtl="1">
              <a:lnSpc>
                <a:spcPct val="150000"/>
              </a:lnSpc>
              <a:buNone/>
            </a:pPr>
            <a:r>
              <a:rPr lang="fa-IR" sz="4000" b="1" dirty="0" smtClean="0">
                <a:solidFill>
                  <a:schemeClr val="bg1"/>
                </a:solidFill>
                <a:cs typeface="B Zar" panose="00000400000000000000" pitchFamily="2" charset="-78"/>
              </a:rPr>
              <a:t>گفته </a:t>
            </a:r>
            <a:r>
              <a:rPr lang="fa-IR" sz="4000" b="1" dirty="0">
                <a:solidFill>
                  <a:schemeClr val="bg1"/>
                </a:solidFill>
                <a:cs typeface="B Zar" panose="00000400000000000000" pitchFamily="2" charset="-78"/>
              </a:rPr>
              <a:t>می شود.</a:t>
            </a:r>
          </a:p>
          <a:p>
            <a:pPr lvl="0" algn="just" rtl="1">
              <a:lnSpc>
                <a:spcPct val="150000"/>
              </a:lnSpc>
              <a:buNone/>
            </a:pPr>
            <a:r>
              <a:rPr lang="fa-IR" sz="4000" b="1" dirty="0">
                <a:solidFill>
                  <a:schemeClr val="bg1"/>
                </a:solidFill>
                <a:cs typeface="B Zar" panose="00000400000000000000" pitchFamily="2" charset="-78"/>
              </a:rPr>
              <a:t>معمولا یک رفتار از مجموعه ای پاسخ تشکیل می شود</a:t>
            </a:r>
            <a:endParaRPr lang="en-US" sz="4000"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3" y="2356756"/>
            <a:ext cx="2246810" cy="267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10</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9317975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anose="00000400000000000000" pitchFamily="2" charset="-78"/>
              </a:rPr>
              <a:t>تفاوت دیسیپلین شخصی با قدرت نفس</a:t>
            </a:r>
            <a:endParaRPr lang="en-US" b="1" dirty="0">
              <a:cs typeface="B Zar" panose="00000400000000000000" pitchFamily="2" charset="-78"/>
            </a:endParaRPr>
          </a:p>
        </p:txBody>
      </p:sp>
      <p:sp>
        <p:nvSpPr>
          <p:cNvPr id="3" name="Content Placeholder 2"/>
          <p:cNvSpPr>
            <a:spLocks noGrp="1"/>
          </p:cNvSpPr>
          <p:nvPr>
            <p:ph idx="1"/>
          </p:nvPr>
        </p:nvSpPr>
        <p:spPr>
          <a:xfrm>
            <a:off x="680321" y="1985554"/>
            <a:ext cx="9613861" cy="3950635"/>
          </a:xfrm>
        </p:spPr>
        <p:txBody>
          <a:bodyPr>
            <a:noAutofit/>
          </a:bodyPr>
          <a:lstStyle/>
          <a:p>
            <a:pPr algn="ctr" rtl="1">
              <a:lnSpc>
                <a:spcPct val="100000"/>
              </a:lnSpc>
            </a:pPr>
            <a:r>
              <a:rPr lang="fa-IR" sz="3600" b="1" dirty="0" smtClean="0">
                <a:solidFill>
                  <a:srgbClr val="FFFF00"/>
                </a:solidFill>
                <a:cs typeface="B Zar" panose="00000400000000000000" pitchFamily="2" charset="-78"/>
              </a:rPr>
              <a:t>دیسیپلین شخصی </a:t>
            </a:r>
          </a:p>
          <a:p>
            <a:pPr algn="r" rtl="1">
              <a:lnSpc>
                <a:spcPct val="150000"/>
              </a:lnSpc>
            </a:pPr>
            <a:r>
              <a:rPr lang="fa-IR" sz="2800" b="1" dirty="0" smtClean="0">
                <a:cs typeface="B Zar" panose="00000400000000000000" pitchFamily="2" charset="-78"/>
              </a:rPr>
              <a:t>در شرایط بحرانی امکان مدیریت بحران بر  اساس زمان را برای شما فراهم می کند</a:t>
            </a:r>
          </a:p>
          <a:p>
            <a:pPr algn="r" rtl="1">
              <a:lnSpc>
                <a:spcPct val="150000"/>
              </a:lnSpc>
            </a:pPr>
            <a:r>
              <a:rPr lang="fa-IR" sz="2800" b="1" dirty="0" smtClean="0">
                <a:cs typeface="B Zar" panose="00000400000000000000" pitchFamily="2" charset="-78"/>
              </a:rPr>
              <a:t>چه فردی احساسی و چه منطقی باشید ادامه  مسیر را برایتان هموار می کند</a:t>
            </a:r>
          </a:p>
          <a:p>
            <a:pPr marL="0" indent="0" algn="r" rtl="1">
              <a:lnSpc>
                <a:spcPct val="100000"/>
              </a:lnSpc>
              <a:buNone/>
            </a:pPr>
            <a:endParaRPr lang="en-US" sz="2800" b="1" dirty="0">
              <a:cs typeface="B Zar" panose="00000400000000000000"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498" y="5133700"/>
            <a:ext cx="7766509" cy="98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100</a:t>
            </a:fld>
            <a:endParaRPr lang="en-US"/>
          </a:p>
        </p:txBody>
      </p:sp>
    </p:spTree>
    <p:extLst>
      <p:ext uri="{BB962C8B-B14F-4D97-AF65-F5344CB8AC3E}">
        <p14:creationId xmlns:p14="http://schemas.microsoft.com/office/powerpoint/2010/main" val="13686351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92D050"/>
                </a:solidFill>
                <a:cs typeface="B Zar" panose="00000400000000000000" pitchFamily="2" charset="-78"/>
              </a:rPr>
              <a:t>آیا انضباط شخصی امری ذاتی است</a:t>
            </a:r>
            <a:endParaRPr lang="en-US" b="1" dirty="0">
              <a:solidFill>
                <a:srgbClr val="92D050"/>
              </a:solidFill>
              <a:cs typeface="B Zar" panose="00000400000000000000" pitchFamily="2" charset="-78"/>
            </a:endParaRPr>
          </a:p>
        </p:txBody>
      </p:sp>
      <p:sp>
        <p:nvSpPr>
          <p:cNvPr id="3" name="Content Placeholder 2"/>
          <p:cNvSpPr>
            <a:spLocks noGrp="1"/>
          </p:cNvSpPr>
          <p:nvPr>
            <p:ph idx="1"/>
          </p:nvPr>
        </p:nvSpPr>
        <p:spPr>
          <a:xfrm>
            <a:off x="680321" y="1946366"/>
            <a:ext cx="9613861" cy="3989823"/>
          </a:xfrm>
        </p:spPr>
        <p:txBody>
          <a:bodyPr>
            <a:normAutofit/>
          </a:bodyPr>
          <a:lstStyle/>
          <a:p>
            <a:pPr algn="r" rtl="1">
              <a:lnSpc>
                <a:spcPct val="150000"/>
              </a:lnSpc>
            </a:pPr>
            <a:r>
              <a:rPr lang="fa-IR" sz="2800" b="1" dirty="0" smtClean="0">
                <a:cs typeface="B Zar" panose="00000400000000000000" pitchFamily="2" charset="-78"/>
              </a:rPr>
              <a:t>نظم و انضباط با تولدتان همراهتان نیست</a:t>
            </a:r>
          </a:p>
          <a:p>
            <a:pPr algn="r" rtl="1">
              <a:lnSpc>
                <a:spcPct val="150000"/>
              </a:lnSpc>
            </a:pPr>
            <a:r>
              <a:rPr lang="fa-IR" sz="2800" b="1" dirty="0" smtClean="0">
                <a:cs typeface="B Zar" panose="00000400000000000000" pitchFamily="2" charset="-78"/>
              </a:rPr>
              <a:t>باید آن را پرورش دهند یا پرورش دهید</a:t>
            </a:r>
          </a:p>
          <a:p>
            <a:pPr algn="r" rtl="1">
              <a:lnSpc>
                <a:spcPct val="150000"/>
              </a:lnSpc>
            </a:pPr>
            <a:r>
              <a:rPr lang="fa-IR" sz="2800" b="1" dirty="0" smtClean="0">
                <a:cs typeface="B Zar" panose="00000400000000000000" pitchFamily="2" charset="-78"/>
              </a:rPr>
              <a:t>مهم ترین عامل محیط های منفی / مثبت است</a:t>
            </a:r>
          </a:p>
          <a:p>
            <a:pPr algn="r" rtl="1">
              <a:lnSpc>
                <a:spcPct val="150000"/>
              </a:lnSpc>
            </a:pPr>
            <a:r>
              <a:rPr lang="fa-IR" sz="2800" b="1" dirty="0" smtClean="0">
                <a:cs typeface="B Zar" panose="00000400000000000000" pitchFamily="2" charset="-78"/>
              </a:rPr>
              <a:t>محیط مثبت: تلاش برای بدست آوردن پاداش و پیامدهای خوشایند</a:t>
            </a:r>
          </a:p>
          <a:p>
            <a:pPr algn="r" rtl="1">
              <a:lnSpc>
                <a:spcPct val="150000"/>
              </a:lnSpc>
            </a:pPr>
            <a:r>
              <a:rPr lang="fa-IR" sz="2800" b="1" dirty="0" smtClean="0">
                <a:cs typeface="B Zar" panose="00000400000000000000" pitchFamily="2" charset="-78"/>
              </a:rPr>
              <a:t>محیط منفی: تلاش برای اجتناب از تنبیه و پیامدهای ناخوشایند</a:t>
            </a:r>
            <a:endParaRPr lang="en-US" sz="2800" b="1" dirty="0">
              <a:cs typeface="B Zar" panose="000004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4" y="5880433"/>
            <a:ext cx="9548949" cy="81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101</a:t>
            </a:fld>
            <a:endParaRPr lang="en-US"/>
          </a:p>
        </p:txBody>
      </p:sp>
    </p:spTree>
    <p:extLst>
      <p:ext uri="{BB962C8B-B14F-4D97-AF65-F5344CB8AC3E}">
        <p14:creationId xmlns:p14="http://schemas.microsoft.com/office/powerpoint/2010/main" val="21447950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600" dirty="0">
                <a:solidFill>
                  <a:srgbClr val="FFFF00"/>
                </a:solidFill>
                <a:cs typeface="B Titr" panose="00000700000000000000" pitchFamily="2" charset="-78"/>
              </a:rPr>
              <a:t>آموزش </a:t>
            </a:r>
            <a:r>
              <a:rPr lang="fa-IR" sz="2600" dirty="0" smtClean="0">
                <a:solidFill>
                  <a:srgbClr val="FFFF00"/>
                </a:solidFill>
                <a:cs typeface="B Titr" panose="00000700000000000000" pitchFamily="2" charset="-78"/>
              </a:rPr>
              <a:t>دیسیپلین شخصی برای چه </a:t>
            </a:r>
            <a:r>
              <a:rPr lang="fa-IR" sz="2600" dirty="0">
                <a:solidFill>
                  <a:srgbClr val="FFFF00"/>
                </a:solidFill>
                <a:cs typeface="B Titr" panose="00000700000000000000" pitchFamily="2" charset="-78"/>
              </a:rPr>
              <a:t>کسانی </a:t>
            </a:r>
            <a:r>
              <a:rPr lang="fa-IR" sz="2600" dirty="0" smtClean="0">
                <a:solidFill>
                  <a:srgbClr val="FFFF00"/>
                </a:solidFill>
                <a:cs typeface="B Titr" panose="00000700000000000000" pitchFamily="2" charset="-78"/>
              </a:rPr>
              <a:t>مناسب است</a:t>
            </a:r>
            <a:endParaRPr lang="fa-IR" sz="2600" dirty="0">
              <a:solidFill>
                <a:srgbClr val="FFFF00"/>
              </a:solidFill>
              <a:cs typeface="B Titr" panose="00000700000000000000" pitchFamily="2" charset="-78"/>
            </a:endParaRPr>
          </a:p>
        </p:txBody>
      </p:sp>
      <p:sp>
        <p:nvSpPr>
          <p:cNvPr id="3" name="Content Placeholder 2"/>
          <p:cNvSpPr>
            <a:spLocks noGrp="1"/>
          </p:cNvSpPr>
          <p:nvPr>
            <p:ph idx="1"/>
          </p:nvPr>
        </p:nvSpPr>
        <p:spPr>
          <a:xfrm>
            <a:off x="2317170" y="2136230"/>
            <a:ext cx="9273698" cy="4329883"/>
          </a:xfrm>
        </p:spPr>
        <p:txBody>
          <a:bodyPr>
            <a:normAutofit fontScale="85000" lnSpcReduction="20000"/>
          </a:bodyPr>
          <a:lstStyle/>
          <a:p>
            <a:pPr marL="0" indent="0" algn="r" rtl="1">
              <a:lnSpc>
                <a:spcPct val="150000"/>
              </a:lnSpc>
              <a:buNone/>
            </a:pPr>
            <a:r>
              <a:rPr lang="fa-IR" sz="3900" b="1" dirty="0" smtClean="0">
                <a:cs typeface="B Zar" panose="00000400000000000000" pitchFamily="2" charset="-78"/>
              </a:rPr>
              <a:t>آیا شما هم با این وضعیت ها ی زیر روبرو هستید</a:t>
            </a:r>
          </a:p>
          <a:p>
            <a:pPr marL="0" indent="0" algn="r" rtl="1">
              <a:lnSpc>
                <a:spcPct val="150000"/>
              </a:lnSpc>
              <a:buNone/>
            </a:pPr>
            <a:r>
              <a:rPr lang="fa-IR" sz="3400" b="1" dirty="0" smtClean="0">
                <a:cs typeface="B Zar" panose="00000400000000000000" pitchFamily="2" charset="-78"/>
              </a:rPr>
              <a:t>-مدام نقشه هایتان نقش بر آب می‌شود</a:t>
            </a:r>
          </a:p>
          <a:p>
            <a:pPr marL="0" indent="0" algn="r" rtl="1">
              <a:lnSpc>
                <a:spcPct val="150000"/>
              </a:lnSpc>
              <a:buNone/>
            </a:pPr>
            <a:r>
              <a:rPr lang="fa-IR" sz="3400" b="1" dirty="0" smtClean="0">
                <a:cs typeface="B Zar" panose="00000400000000000000" pitchFamily="2" charset="-78"/>
              </a:rPr>
              <a:t>-در </a:t>
            </a:r>
            <a:r>
              <a:rPr lang="fa-IR" sz="3400" b="1" dirty="0">
                <a:cs typeface="B Zar" panose="00000400000000000000" pitchFamily="2" charset="-78"/>
              </a:rPr>
              <a:t>مسیر موفقیت خیلی زود بی‌انگیزه می‌شوید</a:t>
            </a:r>
          </a:p>
          <a:p>
            <a:pPr marL="0" indent="0" algn="r" rtl="1">
              <a:lnSpc>
                <a:spcPct val="150000"/>
              </a:lnSpc>
              <a:buNone/>
            </a:pPr>
            <a:r>
              <a:rPr lang="fa-IR" sz="3400" b="1" dirty="0" smtClean="0">
                <a:cs typeface="B Zar" panose="00000400000000000000" pitchFamily="2" charset="-78"/>
              </a:rPr>
              <a:t>-یا </a:t>
            </a:r>
            <a:r>
              <a:rPr lang="fa-IR" sz="3400" b="1" dirty="0">
                <a:cs typeface="B Zar" panose="00000400000000000000" pitchFamily="2" charset="-78"/>
              </a:rPr>
              <a:t>بخاطر عقب افتادن برنامه هایتان مدام سرزنش </a:t>
            </a:r>
            <a:r>
              <a:rPr lang="fa-IR" sz="3400" b="1" dirty="0" smtClean="0">
                <a:cs typeface="B Zar" panose="00000400000000000000" pitchFamily="2" charset="-78"/>
              </a:rPr>
              <a:t>می‌شوید</a:t>
            </a:r>
          </a:p>
          <a:p>
            <a:pPr marL="0" indent="0" algn="r" rtl="1">
              <a:lnSpc>
                <a:spcPct val="150000"/>
              </a:lnSpc>
              <a:buNone/>
            </a:pPr>
            <a:r>
              <a:rPr lang="fa-IR" sz="3400" b="1" dirty="0" smtClean="0">
                <a:cs typeface="B Zar" panose="00000400000000000000" pitchFamily="2" charset="-78"/>
              </a:rPr>
              <a:t>-در برنامه‌ریزی </a:t>
            </a:r>
            <a:r>
              <a:rPr lang="fa-IR" sz="3400" b="1" dirty="0">
                <a:cs typeface="B Zar" panose="00000400000000000000" pitchFamily="2" charset="-78"/>
              </a:rPr>
              <a:t>خیلی خوب عمل می‌کنند ولی در عملی کردنشان زیاد تعریفی نیست</a:t>
            </a:r>
          </a:p>
          <a:p>
            <a:pPr marL="0" indent="0" algn="r" rtl="1">
              <a:lnSpc>
                <a:spcPct val="150000"/>
              </a:lnSpc>
              <a:buNone/>
            </a:pPr>
            <a:endParaRPr lang="fa-IR" sz="2800" b="1" dirty="0">
              <a:cs typeface="B Zar" panose="00000400000000000000" pitchFamily="2" charset="-78"/>
            </a:endParaRPr>
          </a:p>
          <a:p>
            <a:pPr marL="0" indent="0" algn="r" rtl="1">
              <a:lnSpc>
                <a:spcPct val="150000"/>
              </a:lnSpc>
              <a:buNone/>
            </a:pPr>
            <a:endParaRPr lang="fa-IR" sz="2800" b="1" dirty="0"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2136229"/>
            <a:ext cx="2040835" cy="4542469"/>
          </a:xfrm>
          <a:prstGeom prst="rect">
            <a:avLst/>
          </a:prstGeom>
        </p:spPr>
      </p:pic>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p:txBody>
          <a:bodyPr/>
          <a:lstStyle/>
          <a:p>
            <a:fld id="{B9220313-222D-447A-957D-146E7EF28FF9}" type="slidenum">
              <a:rPr lang="en-US" smtClean="0"/>
              <a:t>102</a:t>
            </a:fld>
            <a:endParaRPr lang="en-US"/>
          </a:p>
        </p:txBody>
      </p:sp>
    </p:spTree>
    <p:extLst>
      <p:ext uri="{BB962C8B-B14F-4D97-AF65-F5344CB8AC3E}">
        <p14:creationId xmlns:p14="http://schemas.microsoft.com/office/powerpoint/2010/main" val="3344111882"/>
      </p:ext>
    </p:extLst>
  </p:cSld>
  <p:clrMapOvr>
    <a:masterClrMapping/>
  </p:clrMapOvr>
  <mc:AlternateContent xmlns:mc="http://schemas.openxmlformats.org/markup-compatibility/2006" xmlns:p14="http://schemas.microsoft.com/office/powerpoint/2010/main">
    <mc:Choice Requires="p14">
      <p:transition spd="slow" p14:dur="30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0-#ppt_w/2"/>
                                          </p:val>
                                        </p:tav>
                                        <p:tav tm="100000">
                                          <p:val>
                                            <p:strVal val="#ppt_x"/>
                                          </p:val>
                                        </p:tav>
                                      </p:tavLst>
                                    </p:anim>
                                    <p:anim calcmode="lin" valueType="num">
                                      <p:cBhvr additive="base">
                                        <p:cTn id="3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600" dirty="0">
                <a:solidFill>
                  <a:srgbClr val="FFFF00"/>
                </a:solidFill>
                <a:cs typeface="B Titr" panose="00000700000000000000" pitchFamily="2" charset="-78"/>
              </a:rPr>
              <a:t>انضباط شخصی چه چیزی نیست</a:t>
            </a:r>
          </a:p>
        </p:txBody>
      </p:sp>
      <p:sp>
        <p:nvSpPr>
          <p:cNvPr id="3" name="Content Placeholder 2"/>
          <p:cNvSpPr>
            <a:spLocks noGrp="1"/>
          </p:cNvSpPr>
          <p:nvPr>
            <p:ph idx="1"/>
          </p:nvPr>
        </p:nvSpPr>
        <p:spPr>
          <a:xfrm>
            <a:off x="2821577" y="1946366"/>
            <a:ext cx="8769291" cy="4637314"/>
          </a:xfrm>
        </p:spPr>
        <p:txBody>
          <a:bodyPr>
            <a:normAutofit/>
          </a:bodyPr>
          <a:lstStyle/>
          <a:p>
            <a:pPr marL="0" indent="0" algn="just" rtl="1">
              <a:lnSpc>
                <a:spcPct val="150000"/>
              </a:lnSpc>
              <a:buNone/>
            </a:pPr>
            <a:r>
              <a:rPr lang="fa-IR" sz="2800" b="1" dirty="0" smtClean="0">
                <a:cs typeface="B Zar" panose="00000400000000000000" pitchFamily="2" charset="-78"/>
              </a:rPr>
              <a:t>انضباط </a:t>
            </a:r>
            <a:r>
              <a:rPr lang="fa-IR" sz="2800" b="1" dirty="0">
                <a:cs typeface="B Zar" panose="00000400000000000000" pitchFamily="2" charset="-78"/>
              </a:rPr>
              <a:t>شخصی لزوما به معنای داشتن میز کاری مرتب یا کمدی پر از لباس های اتو خورده به ترتیب چیده شده نیست. </a:t>
            </a:r>
            <a:endParaRPr lang="fa-IR" sz="2800" b="1" dirty="0" smtClean="0">
              <a:cs typeface="B Zar" panose="00000400000000000000" pitchFamily="2" charset="-78"/>
            </a:endParaRPr>
          </a:p>
          <a:p>
            <a:pPr marL="0" indent="0" algn="just" rtl="1">
              <a:lnSpc>
                <a:spcPct val="150000"/>
              </a:lnSpc>
              <a:buNone/>
            </a:pPr>
            <a:r>
              <a:rPr lang="fa-IR" sz="2800" b="1" dirty="0" smtClean="0">
                <a:cs typeface="B Zar" panose="00000400000000000000" pitchFamily="2" charset="-78"/>
              </a:rPr>
              <a:t>حتی </a:t>
            </a:r>
            <a:r>
              <a:rPr lang="fa-IR" sz="2800" b="1" dirty="0">
                <a:cs typeface="B Zar" panose="00000400000000000000" pitchFamily="2" charset="-78"/>
              </a:rPr>
              <a:t>به معنی آن‌تایم بودن و حضور به موقع در جلسات هم نیست </a:t>
            </a:r>
            <a:endParaRPr lang="fa-IR" sz="2800" b="1" dirty="0" smtClean="0">
              <a:cs typeface="B Zar" panose="00000400000000000000" pitchFamily="2" charset="-78"/>
            </a:endParaRPr>
          </a:p>
          <a:p>
            <a:pPr marL="0" indent="0" algn="just" rtl="1">
              <a:lnSpc>
                <a:spcPct val="150000"/>
              </a:lnSpc>
              <a:buNone/>
            </a:pPr>
            <a:r>
              <a:rPr lang="fa-IR" sz="2800" b="1" dirty="0">
                <a:cs typeface="B Zar" panose="00000400000000000000" pitchFamily="2" charset="-78"/>
              </a:rPr>
              <a:t>مرتب بودن و وقت شناسی صفات بسیار خوب و ارزنده ای هستند ولی ربطی به انضباط شخصی ندارند.</a:t>
            </a:r>
          </a:p>
          <a:p>
            <a:pPr marL="0" indent="0" algn="just" rtl="1">
              <a:lnSpc>
                <a:spcPct val="150000"/>
              </a:lnSpc>
              <a:buNone/>
            </a:pPr>
            <a:endParaRPr lang="fa-IR" sz="2800" b="1"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87383" y="2155371"/>
            <a:ext cx="1841863" cy="4428309"/>
          </a:xfrm>
          <a:prstGeom prst="rect">
            <a:avLst/>
          </a:prstGeom>
        </p:spPr>
      </p:pic>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p:txBody>
          <a:bodyPr/>
          <a:lstStyle/>
          <a:p>
            <a:fld id="{B9220313-222D-447A-957D-146E7EF28FF9}" type="slidenum">
              <a:rPr lang="en-US" smtClean="0"/>
              <a:t>103</a:t>
            </a:fld>
            <a:endParaRPr lang="en-US"/>
          </a:p>
        </p:txBody>
      </p:sp>
    </p:spTree>
    <p:extLst>
      <p:ext uri="{BB962C8B-B14F-4D97-AF65-F5344CB8AC3E}">
        <p14:creationId xmlns:p14="http://schemas.microsoft.com/office/powerpoint/2010/main" val="2004242086"/>
      </p:ext>
    </p:extLst>
  </p:cSld>
  <p:clrMapOvr>
    <a:masterClrMapping/>
  </p:clrMapOvr>
  <mc:AlternateContent xmlns:mc="http://schemas.openxmlformats.org/markup-compatibility/2006" xmlns:p14="http://schemas.microsoft.com/office/powerpoint/2010/main">
    <mc:Choice Requires="p14">
      <p:transition spd="slow" p14:dur="30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9"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0-#ppt_w/2"/>
                                          </p:val>
                                        </p:tav>
                                        <p:tav tm="100000">
                                          <p:val>
                                            <p:strVal val="#ppt_x"/>
                                          </p:val>
                                        </p:tav>
                                      </p:tavLst>
                                    </p:anim>
                                    <p:anim calcmode="lin" valueType="num">
                                      <p:cBhvr additive="base">
                                        <p:cTn id="2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rgbClr val="FFFF00"/>
                </a:solidFill>
                <a:cs typeface="B Titr" panose="00000700000000000000" pitchFamily="2" charset="-78"/>
              </a:rPr>
              <a:t>انضباط شخصی چیست؟</a:t>
            </a:r>
          </a:p>
        </p:txBody>
      </p:sp>
      <p:sp>
        <p:nvSpPr>
          <p:cNvPr id="3" name="Content Placeholder 2"/>
          <p:cNvSpPr>
            <a:spLocks noGrp="1"/>
          </p:cNvSpPr>
          <p:nvPr>
            <p:ph idx="1"/>
          </p:nvPr>
        </p:nvSpPr>
        <p:spPr>
          <a:xfrm>
            <a:off x="2717074" y="2050868"/>
            <a:ext cx="8873794" cy="4389119"/>
          </a:xfrm>
        </p:spPr>
        <p:txBody>
          <a:bodyPr>
            <a:noAutofit/>
          </a:bodyPr>
          <a:lstStyle/>
          <a:p>
            <a:pPr marL="0" indent="0" algn="r" rtl="1">
              <a:lnSpc>
                <a:spcPct val="150000"/>
              </a:lnSpc>
              <a:buNone/>
            </a:pPr>
            <a:r>
              <a:rPr lang="fa-IR" sz="3600" b="1" dirty="0">
                <a:solidFill>
                  <a:srgbClr val="FFFF00"/>
                </a:solidFill>
                <a:cs typeface="B Zar" panose="00000400000000000000" pitchFamily="2" charset="-78"/>
              </a:rPr>
              <a:t>نظم شخصی یا نظم درونی </a:t>
            </a:r>
            <a:r>
              <a:rPr lang="fa-IR" sz="3600" b="1" dirty="0" smtClean="0">
                <a:solidFill>
                  <a:srgbClr val="FFFF00"/>
                </a:solidFill>
                <a:cs typeface="B Zar" panose="00000400000000000000" pitchFamily="2" charset="-78"/>
              </a:rPr>
              <a:t>یعنی:</a:t>
            </a:r>
          </a:p>
          <a:p>
            <a:pPr marL="0" indent="0" algn="r" rtl="1">
              <a:lnSpc>
                <a:spcPct val="150000"/>
              </a:lnSpc>
              <a:buNone/>
            </a:pPr>
            <a:r>
              <a:rPr lang="fa-IR" sz="3600" b="1" dirty="0" smtClean="0">
                <a:cs typeface="B Zar" panose="00000400000000000000" pitchFamily="2" charset="-78"/>
              </a:rPr>
              <a:t> </a:t>
            </a:r>
            <a:r>
              <a:rPr lang="fa-IR" sz="3600" b="1" dirty="0">
                <a:cs typeface="B Zar" panose="00000400000000000000" pitchFamily="2" charset="-78"/>
              </a:rPr>
              <a:t>احترام به قواعد و مقررات و هدف‌ها و تصمیم‌هایی است که با خودمان گذاشتیم. </a:t>
            </a:r>
            <a:endParaRPr lang="fa-IR" sz="3600" b="1" dirty="0" smtClean="0">
              <a:cs typeface="B Zar" panose="00000400000000000000" pitchFamily="2" charset="-78"/>
            </a:endParaRPr>
          </a:p>
          <a:p>
            <a:pPr marL="0" indent="0" algn="r" rtl="1">
              <a:lnSpc>
                <a:spcPct val="150000"/>
              </a:lnSpc>
              <a:buNone/>
            </a:pPr>
            <a:r>
              <a:rPr lang="fa-IR" sz="3600" b="1" dirty="0" smtClean="0">
                <a:cs typeface="B Zar" panose="00000400000000000000" pitchFamily="2" charset="-78"/>
              </a:rPr>
              <a:t>این بهترین و کاربردی ترین </a:t>
            </a:r>
            <a:r>
              <a:rPr lang="fa-IR" sz="3600" b="1" dirty="0">
                <a:cs typeface="B Zar" panose="00000400000000000000" pitchFamily="2" charset="-78"/>
              </a:rPr>
              <a:t>تعریف </a:t>
            </a:r>
            <a:r>
              <a:rPr lang="fa-IR" sz="3600" b="1" dirty="0">
                <a:solidFill>
                  <a:srgbClr val="FFFF00"/>
                </a:solidFill>
                <a:cs typeface="B Zar" panose="00000400000000000000" pitchFamily="2" charset="-78"/>
              </a:rPr>
              <a:t>انضباط شخصی </a:t>
            </a:r>
            <a:r>
              <a:rPr lang="fa-IR" sz="3600" b="1" dirty="0" smtClean="0">
                <a:cs typeface="B Zar" panose="00000400000000000000" pitchFamily="2" charset="-78"/>
              </a:rPr>
              <a:t>است</a:t>
            </a:r>
          </a:p>
        </p:txBody>
      </p:sp>
      <p:pic>
        <p:nvPicPr>
          <p:cNvPr id="4" name="Picture 3"/>
          <p:cNvPicPr>
            <a:picLocks noChangeAspect="1"/>
          </p:cNvPicPr>
          <p:nvPr/>
        </p:nvPicPr>
        <p:blipFill>
          <a:blip r:embed="rId2"/>
          <a:stretch>
            <a:fillRect/>
          </a:stretch>
        </p:blipFill>
        <p:spPr>
          <a:xfrm>
            <a:off x="139264" y="2202896"/>
            <a:ext cx="1950793" cy="4237092"/>
          </a:xfrm>
          <a:prstGeom prst="rect">
            <a:avLst/>
          </a:prstGeom>
        </p:spPr>
      </p:pic>
      <p:sp>
        <p:nvSpPr>
          <p:cNvPr id="5" name="Date Placeholder 4"/>
          <p:cNvSpPr>
            <a:spLocks noGrp="1"/>
          </p:cNvSpPr>
          <p:nvPr>
            <p:ph type="dt" sz="half" idx="10"/>
          </p:nvPr>
        </p:nvSpPr>
        <p:spPr/>
        <p:txBody>
          <a:bodyPr/>
          <a:lstStyle/>
          <a:p>
            <a:r>
              <a:rPr lang="en-US" smtClean="0"/>
              <a:t>5/19/2021</a:t>
            </a:r>
            <a:endParaRPr lang="en-US"/>
          </a:p>
        </p:txBody>
      </p:sp>
      <p:sp>
        <p:nvSpPr>
          <p:cNvPr id="6" name="Footer Placeholder 5"/>
          <p:cNvSpPr>
            <a:spLocks noGrp="1"/>
          </p:cNvSpPr>
          <p:nvPr>
            <p:ph type="ftr" sz="quarter" idx="11"/>
          </p:nvPr>
        </p:nvSpPr>
        <p:spPr/>
        <p:txBody>
          <a:bodyPr/>
          <a:lstStyle/>
          <a:p>
            <a:r>
              <a:rPr lang="fa-IR" smtClean="0"/>
              <a:t>گروه آموزشی مهر حنوب-دکتر برومند/07633671199</a:t>
            </a:r>
            <a:endParaRPr lang="en-US"/>
          </a:p>
        </p:txBody>
      </p:sp>
      <p:sp>
        <p:nvSpPr>
          <p:cNvPr id="7" name="Slide Number Placeholder 6"/>
          <p:cNvSpPr>
            <a:spLocks noGrp="1"/>
          </p:cNvSpPr>
          <p:nvPr>
            <p:ph type="sldNum" sz="quarter" idx="12"/>
          </p:nvPr>
        </p:nvSpPr>
        <p:spPr/>
        <p:txBody>
          <a:bodyPr/>
          <a:lstStyle/>
          <a:p>
            <a:fld id="{B9220313-222D-447A-957D-146E7EF28FF9}" type="slidenum">
              <a:rPr lang="en-US" smtClean="0"/>
              <a:t>104</a:t>
            </a:fld>
            <a:endParaRPr lang="en-US"/>
          </a:p>
        </p:txBody>
      </p:sp>
    </p:spTree>
    <p:extLst>
      <p:ext uri="{BB962C8B-B14F-4D97-AF65-F5344CB8AC3E}">
        <p14:creationId xmlns:p14="http://schemas.microsoft.com/office/powerpoint/2010/main" val="3619163127"/>
      </p:ext>
    </p:extLst>
  </p:cSld>
  <p:clrMapOvr>
    <a:masterClrMapping/>
  </p:clrMapOvr>
  <mc:AlternateContent xmlns:mc="http://schemas.openxmlformats.org/markup-compatibility/2006" xmlns:p14="http://schemas.microsoft.com/office/powerpoint/2010/main">
    <mc:Choice Requires="p14">
      <p:transition spd="slow" p14:dur="30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rtl="1">
              <a:lnSpc>
                <a:spcPct val="200000"/>
              </a:lnSpc>
            </a:pPr>
            <a:r>
              <a:rPr lang="fa-IR" sz="3200" b="1" dirty="0">
                <a:cs typeface="B Zar" panose="00000400000000000000" pitchFamily="2" charset="-78"/>
              </a:rPr>
              <a:t>اگر به زندگی خود دقت کنید،‌تمام مشکلات و مسائلی که ما در زندگی با آنها دست و پنجه نرم می کنیم</a:t>
            </a:r>
          </a:p>
          <a:p>
            <a:pPr lvl="0" algn="r" rtl="1">
              <a:lnSpc>
                <a:spcPct val="200000"/>
              </a:lnSpc>
            </a:pPr>
            <a:r>
              <a:rPr lang="fa-IR" sz="3200" b="1" dirty="0">
                <a:cs typeface="B Zar" panose="00000400000000000000" pitchFamily="2" charset="-78"/>
              </a:rPr>
              <a:t>نتیجه عدم پایبندی به </a:t>
            </a:r>
            <a:r>
              <a:rPr lang="fa-IR" sz="3200" b="1" dirty="0">
                <a:solidFill>
                  <a:srgbClr val="FFFF00"/>
                </a:solidFill>
                <a:cs typeface="B Zar" panose="00000400000000000000" pitchFamily="2" charset="-78"/>
              </a:rPr>
              <a:t>قول و قرارها و حرف های خودمان </a:t>
            </a:r>
            <a:r>
              <a:rPr lang="fa-IR" sz="3200" b="1" dirty="0">
                <a:cs typeface="B Zar" panose="00000400000000000000" pitchFamily="2" charset="-78"/>
              </a:rPr>
              <a:t>است</a:t>
            </a:r>
          </a:p>
          <a:p>
            <a:pPr algn="r" rtl="1">
              <a:lnSpc>
                <a:spcPct val="200000"/>
              </a:lnSpc>
            </a:pPr>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105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7692827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rtl="1">
              <a:lnSpc>
                <a:spcPct val="150000"/>
              </a:lnSpc>
            </a:pPr>
            <a:r>
              <a:rPr lang="fa-IR" sz="3200" b="1" dirty="0">
                <a:cs typeface="B Zar" panose="00000400000000000000" pitchFamily="2" charset="-78"/>
              </a:rPr>
              <a:t>اگر به زندگی خود دقت کنید،‌تمام مشکلات و مسائلی که ما در زندگی با آنها دست و پنجه نرم می کنیم</a:t>
            </a:r>
          </a:p>
          <a:p>
            <a:pPr lvl="0" algn="r" rtl="1">
              <a:lnSpc>
                <a:spcPct val="150000"/>
              </a:lnSpc>
            </a:pPr>
            <a:r>
              <a:rPr lang="fa-IR" sz="3200" b="1" dirty="0">
                <a:cs typeface="B Zar" panose="00000400000000000000" pitchFamily="2" charset="-78"/>
              </a:rPr>
              <a:t>نتیجه عدم پایبندی به </a:t>
            </a:r>
            <a:r>
              <a:rPr lang="fa-IR" sz="3200" b="1" dirty="0">
                <a:solidFill>
                  <a:srgbClr val="FFFF00"/>
                </a:solidFill>
                <a:cs typeface="B Zar" panose="00000400000000000000" pitchFamily="2" charset="-78"/>
              </a:rPr>
              <a:t>قول و قرارها و حرف های خودمان </a:t>
            </a:r>
            <a:r>
              <a:rPr lang="fa-IR" sz="3200" b="1" dirty="0">
                <a:cs typeface="B Zar" panose="00000400000000000000" pitchFamily="2" charset="-78"/>
              </a:rPr>
              <a:t>است</a:t>
            </a:r>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106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2004110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0321" y="2076994"/>
            <a:ext cx="9613861" cy="3859195"/>
          </a:xfrm>
        </p:spPr>
        <p:txBody>
          <a:bodyPr>
            <a:normAutofit/>
          </a:bodyPr>
          <a:lstStyle/>
          <a:p>
            <a:pPr marL="0" lvl="0" indent="0" algn="just" rtl="1">
              <a:lnSpc>
                <a:spcPct val="150000"/>
              </a:lnSpc>
              <a:buNone/>
            </a:pPr>
            <a:r>
              <a:rPr lang="fa-IR" sz="2600" b="1" dirty="0">
                <a:cs typeface="B Zar" panose="00000400000000000000" pitchFamily="2" charset="-78"/>
              </a:rPr>
              <a:t>در واقع چالش اصلی ما برای حفظ نظم و انضباط در زندگی در همین نکته نهفته است.</a:t>
            </a:r>
          </a:p>
          <a:p>
            <a:pPr marL="0" lvl="0" indent="0" algn="just" rtl="1">
              <a:lnSpc>
                <a:spcPct val="150000"/>
              </a:lnSpc>
              <a:buNone/>
            </a:pPr>
            <a:r>
              <a:rPr lang="fa-IR" sz="2600" b="1" dirty="0">
                <a:cs typeface="B Zar" panose="00000400000000000000" pitchFamily="2" charset="-78"/>
              </a:rPr>
              <a:t>بنابراین انضباط شخصی در صورتی در زندگی من و شما عملی خواهد شد که </a:t>
            </a:r>
            <a:r>
              <a:rPr lang="fa-IR" sz="2600" b="1" dirty="0">
                <a:solidFill>
                  <a:srgbClr val="FFFF00"/>
                </a:solidFill>
                <a:cs typeface="B Zar" panose="00000400000000000000" pitchFamily="2" charset="-78"/>
              </a:rPr>
              <a:t>:</a:t>
            </a:r>
          </a:p>
          <a:p>
            <a:pPr marL="0" lvl="0" indent="0" algn="just" rtl="1">
              <a:lnSpc>
                <a:spcPct val="150000"/>
              </a:lnSpc>
              <a:buNone/>
            </a:pPr>
            <a:r>
              <a:rPr lang="fa-IR" sz="3300" b="1" dirty="0">
                <a:solidFill>
                  <a:srgbClr val="FFFF00"/>
                </a:solidFill>
                <a:cs typeface="B Zar" panose="00000400000000000000" pitchFamily="2" charset="-78"/>
              </a:rPr>
              <a:t>ما بتوانیم چشم به روی </a:t>
            </a:r>
            <a:r>
              <a:rPr lang="fa-IR" sz="3300" b="1" dirty="0">
                <a:cs typeface="B Zar" panose="00000400000000000000" pitchFamily="2" charset="-78"/>
              </a:rPr>
              <a:t>لذت های آنی </a:t>
            </a:r>
            <a:r>
              <a:rPr lang="fa-IR" sz="3300" b="1" dirty="0">
                <a:solidFill>
                  <a:srgbClr val="FFFF00"/>
                </a:solidFill>
                <a:cs typeface="B Zar" panose="00000400000000000000" pitchFamily="2" charset="-78"/>
              </a:rPr>
              <a:t>در زندگی خود ببندیم </a:t>
            </a:r>
          </a:p>
          <a:p>
            <a:pPr marL="0" lvl="0" indent="0" algn="just" rtl="1">
              <a:lnSpc>
                <a:spcPct val="150000"/>
              </a:lnSpc>
              <a:buNone/>
            </a:pPr>
            <a:r>
              <a:rPr lang="fa-IR" sz="3300" b="1" dirty="0">
                <a:solidFill>
                  <a:srgbClr val="FFFF00"/>
                </a:solidFill>
                <a:cs typeface="B Zar" panose="00000400000000000000" pitchFamily="2" charset="-78"/>
              </a:rPr>
              <a:t>و کنترل زندگی و تصمیم‌ها و انتخاب‌های خود را بدست بگیریم</a:t>
            </a:r>
          </a:p>
          <a:p>
            <a:pPr algn="r" rtl="1"/>
            <a:endParaRPr lang="en-US" dirty="0">
              <a:solidFill>
                <a:srgbClr val="FFFF00"/>
              </a:solidFill>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107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42390019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srgbClr val="FFFF00"/>
                </a:solidFill>
                <a:cs typeface="B Zar" panose="00000400000000000000" pitchFamily="2" charset="-78"/>
              </a:rPr>
              <a:t>لذت آنی نقطه مقابل نظم فردی</a:t>
            </a:r>
            <a:endParaRPr lang="en-US" sz="4000" dirty="0">
              <a:solidFill>
                <a:srgbClr val="FFFF00"/>
              </a:solidFill>
            </a:endParaRPr>
          </a:p>
        </p:txBody>
      </p:sp>
      <p:sp>
        <p:nvSpPr>
          <p:cNvPr id="3" name="Content Placeholder 2"/>
          <p:cNvSpPr>
            <a:spLocks noGrp="1"/>
          </p:cNvSpPr>
          <p:nvPr>
            <p:ph idx="1"/>
          </p:nvPr>
        </p:nvSpPr>
        <p:spPr>
          <a:xfrm>
            <a:off x="680321" y="1972491"/>
            <a:ext cx="9613861" cy="3963698"/>
          </a:xfrm>
        </p:spPr>
        <p:txBody>
          <a:bodyPr>
            <a:normAutofit fontScale="92500"/>
          </a:bodyPr>
          <a:lstStyle/>
          <a:p>
            <a:pPr lvl="0" algn="r" rtl="1">
              <a:lnSpc>
                <a:spcPct val="150000"/>
              </a:lnSpc>
            </a:pPr>
            <a:r>
              <a:rPr lang="fa-IR" sz="3200" b="1" dirty="0">
                <a:cs typeface="B Zar" panose="00000400000000000000" pitchFamily="2" charset="-78"/>
              </a:rPr>
              <a:t>لذت آنی نقطه مقابل نظم فردی و تحلیل منطقی توجه به قول و قرارهایی است که با خودمان گذاشته ایم.</a:t>
            </a:r>
          </a:p>
          <a:p>
            <a:pPr lvl="0" algn="r" rtl="1">
              <a:lnSpc>
                <a:spcPct val="150000"/>
              </a:lnSpc>
            </a:pPr>
            <a:r>
              <a:rPr lang="fa-IR" sz="3200" b="1" dirty="0">
                <a:cs typeface="B Zar" panose="00000400000000000000" pitchFamily="2" charset="-78"/>
              </a:rPr>
              <a:t>چشم‌پوشی کردن ازاین لذت ها کار ساده ای نیست </a:t>
            </a:r>
          </a:p>
          <a:p>
            <a:pPr lvl="0" algn="r" rtl="1">
              <a:lnSpc>
                <a:spcPct val="150000"/>
              </a:lnSpc>
            </a:pPr>
            <a:r>
              <a:rPr lang="fa-IR" sz="3200" b="1" dirty="0">
                <a:cs typeface="B Zar" panose="00000400000000000000" pitchFamily="2" charset="-78"/>
              </a:rPr>
              <a:t>کار به عمل که برسد واقعا مقوله سخت و دردناکی است </a:t>
            </a:r>
          </a:p>
          <a:p>
            <a:pPr lvl="0" algn="r" rtl="1">
              <a:lnSpc>
                <a:spcPct val="150000"/>
              </a:lnSpc>
            </a:pPr>
            <a:r>
              <a:rPr lang="fa-IR" sz="3200" b="1" dirty="0">
                <a:cs typeface="B Zar" panose="00000400000000000000" pitchFamily="2" charset="-78"/>
              </a:rPr>
              <a:t>اگر آموزش ندیده باشیم، عملا کاری از دستمان ساخته نخواهد بود!</a:t>
            </a:r>
          </a:p>
          <a:p>
            <a:pPr lvl="0" algn="r" rtl="1"/>
            <a:endParaRPr lang="en-US" sz="3200" dirty="0"/>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108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4052676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srgbClr val="FFC000"/>
                </a:solidFill>
                <a:cs typeface="B Zar" panose="00000400000000000000" pitchFamily="2" charset="-78"/>
              </a:rPr>
              <a:t>چرا خواهان لذت آنی هستیم</a:t>
            </a:r>
            <a:endParaRPr lang="en-US" sz="4000" b="1" dirty="0">
              <a:solidFill>
                <a:srgbClr val="FFC000"/>
              </a:solidFill>
              <a:cs typeface="B Zar" panose="00000400000000000000" pitchFamily="2" charset="-78"/>
            </a:endParaRPr>
          </a:p>
        </p:txBody>
      </p:sp>
      <p:sp>
        <p:nvSpPr>
          <p:cNvPr id="3" name="Content Placeholder 2"/>
          <p:cNvSpPr>
            <a:spLocks noGrp="1"/>
          </p:cNvSpPr>
          <p:nvPr>
            <p:ph idx="1"/>
          </p:nvPr>
        </p:nvSpPr>
        <p:spPr/>
        <p:txBody>
          <a:bodyPr/>
          <a:lstStyle/>
          <a:p>
            <a:pPr marL="0" lvl="0" indent="0" algn="just" rtl="1">
              <a:lnSpc>
                <a:spcPct val="200000"/>
              </a:lnSpc>
              <a:buNone/>
            </a:pPr>
            <a:r>
              <a:rPr lang="fa-IR" sz="3600" b="1" dirty="0" smtClean="0">
                <a:solidFill>
                  <a:prstClr val="white"/>
                </a:solidFill>
                <a:cs typeface="B Zar" panose="00000400000000000000" pitchFamily="2" charset="-78"/>
              </a:rPr>
              <a:t>برادران </a:t>
            </a:r>
            <a:r>
              <a:rPr lang="fa-IR" sz="3600" b="1" dirty="0">
                <a:solidFill>
                  <a:prstClr val="white"/>
                </a:solidFill>
                <a:cs typeface="B Zar" panose="00000400000000000000" pitchFamily="2" charset="-78"/>
              </a:rPr>
              <a:t>هیث </a:t>
            </a:r>
            <a:r>
              <a:rPr lang="fa-IR" sz="3600" b="1" dirty="0" smtClean="0">
                <a:solidFill>
                  <a:prstClr val="white"/>
                </a:solidFill>
                <a:cs typeface="B Zar" panose="00000400000000000000" pitchFamily="2" charset="-78"/>
              </a:rPr>
              <a:t>در </a:t>
            </a:r>
            <a:r>
              <a:rPr lang="fa-IR" sz="3600" b="1" dirty="0">
                <a:solidFill>
                  <a:prstClr val="white"/>
                </a:solidFill>
                <a:cs typeface="B Zar" panose="00000400000000000000" pitchFamily="2" charset="-78"/>
              </a:rPr>
              <a:t>کتاب ” کلید را بزن </a:t>
            </a:r>
            <a:r>
              <a:rPr lang="fa-IR" sz="3600" b="1" dirty="0" smtClean="0">
                <a:solidFill>
                  <a:prstClr val="white"/>
                </a:solidFill>
                <a:cs typeface="B Zar" panose="00000400000000000000" pitchFamily="2" charset="-78"/>
              </a:rPr>
              <a:t>– </a:t>
            </a:r>
            <a:r>
              <a:rPr lang="en-US" sz="3600" b="1" dirty="0">
                <a:solidFill>
                  <a:prstClr val="white"/>
                </a:solidFill>
                <a:cs typeface="B Zar" panose="00000400000000000000" pitchFamily="2" charset="-78"/>
              </a:rPr>
              <a:t>Switch ” </a:t>
            </a:r>
            <a:r>
              <a:rPr lang="fa-IR" sz="3600" b="1" dirty="0">
                <a:solidFill>
                  <a:prstClr val="white"/>
                </a:solidFill>
                <a:cs typeface="B Zar" panose="00000400000000000000" pitchFamily="2" charset="-78"/>
              </a:rPr>
              <a:t>از </a:t>
            </a:r>
            <a:r>
              <a:rPr lang="fa-IR" sz="3600" b="1" dirty="0" smtClean="0">
                <a:solidFill>
                  <a:prstClr val="white"/>
                </a:solidFill>
                <a:cs typeface="B Zar" panose="00000400000000000000" pitchFamily="2" charset="-78"/>
              </a:rPr>
              <a:t> مثالی ازالگوی </a:t>
            </a:r>
            <a:r>
              <a:rPr lang="fa-IR" sz="3600" b="1" dirty="0">
                <a:solidFill>
                  <a:prstClr val="white"/>
                </a:solidFill>
                <a:cs typeface="B Zar" panose="00000400000000000000" pitchFamily="2" charset="-78"/>
              </a:rPr>
              <a:t>ذهنی </a:t>
            </a:r>
            <a:r>
              <a:rPr lang="fa-IR" sz="3600" b="1" dirty="0" smtClean="0">
                <a:cs typeface="B Zar" panose="00000400000000000000" pitchFamily="2" charset="-78"/>
              </a:rPr>
              <a:t>ما</a:t>
            </a:r>
            <a:r>
              <a:rPr lang="fa-IR" sz="3600" b="1" dirty="0" smtClean="0">
                <a:solidFill>
                  <a:srgbClr val="FFFF00"/>
                </a:solidFill>
                <a:cs typeface="B Zar" panose="00000400000000000000" pitchFamily="2" charset="-78"/>
              </a:rPr>
              <a:t>(فیل و فیل سوار)  </a:t>
            </a:r>
            <a:r>
              <a:rPr lang="fa-IR" sz="3600" b="1" dirty="0">
                <a:solidFill>
                  <a:prstClr val="white"/>
                </a:solidFill>
                <a:cs typeface="B Zar" panose="00000400000000000000" pitchFamily="2" charset="-78"/>
              </a:rPr>
              <a:t>ارائه </a:t>
            </a:r>
            <a:r>
              <a:rPr lang="fa-IR" sz="3600" b="1" dirty="0" smtClean="0">
                <a:solidFill>
                  <a:prstClr val="white"/>
                </a:solidFill>
                <a:cs typeface="B Zar" panose="00000400000000000000" pitchFamily="2" charset="-78"/>
              </a:rPr>
              <a:t>می‌کنند</a:t>
            </a:r>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109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34195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fa-IR" sz="5400" b="1" dirty="0" smtClean="0">
                <a:solidFill>
                  <a:schemeClr val="accent1"/>
                </a:solidFill>
                <a:cs typeface="B Zar" panose="00000400000000000000" pitchFamily="2" charset="-78"/>
              </a:rPr>
              <a:t>انواع رفتار</a:t>
            </a:r>
            <a:endParaRPr lang="en-US" sz="5400" b="1" dirty="0">
              <a:solidFill>
                <a:schemeClr val="accent1"/>
              </a:solidFill>
              <a:cs typeface="B Zar" panose="00000400000000000000" pitchFamily="2" charset="-78"/>
            </a:endParaRPr>
          </a:p>
        </p:txBody>
      </p:sp>
      <p:sp>
        <p:nvSpPr>
          <p:cNvPr id="3" name="Content Placeholder 2"/>
          <p:cNvSpPr>
            <a:spLocks noGrp="1"/>
          </p:cNvSpPr>
          <p:nvPr>
            <p:ph sz="quarter" idx="1"/>
          </p:nvPr>
        </p:nvSpPr>
        <p:spPr/>
        <p:style>
          <a:lnRef idx="1">
            <a:schemeClr val="dk1"/>
          </a:lnRef>
          <a:fillRef idx="2">
            <a:schemeClr val="dk1"/>
          </a:fillRef>
          <a:effectRef idx="1">
            <a:schemeClr val="dk1"/>
          </a:effectRef>
          <a:fontRef idx="minor">
            <a:schemeClr val="dk1"/>
          </a:fontRef>
        </p:style>
        <p:txBody>
          <a:bodyPr>
            <a:normAutofit/>
          </a:bodyPr>
          <a:lstStyle/>
          <a:p>
            <a:pPr marL="0" indent="0" algn="just" rtl="1">
              <a:lnSpc>
                <a:spcPct val="150000"/>
              </a:lnSpc>
              <a:buNone/>
            </a:pPr>
            <a:r>
              <a:rPr lang="fa-IR" sz="3600" b="1" dirty="0" smtClean="0">
                <a:solidFill>
                  <a:srgbClr val="FFFF00"/>
                </a:solidFill>
                <a:cs typeface="B Zar" panose="00000400000000000000" pitchFamily="2" charset="-78"/>
              </a:rPr>
              <a:t>الف: رفتار پاسخگر</a:t>
            </a:r>
          </a:p>
          <a:p>
            <a:pPr algn="just" rtl="1">
              <a:lnSpc>
                <a:spcPct val="200000"/>
              </a:lnSpc>
              <a:buNone/>
            </a:pPr>
            <a:r>
              <a:rPr lang="fa-IR" sz="3600" b="1" dirty="0" smtClean="0">
                <a:cs typeface="B Zar" panose="00000400000000000000" pitchFamily="2" charset="-78"/>
              </a:rPr>
              <a:t>رفتاری که به وسیله محرک های</a:t>
            </a:r>
          </a:p>
          <a:p>
            <a:pPr algn="just" rtl="1">
              <a:lnSpc>
                <a:spcPct val="200000"/>
              </a:lnSpc>
              <a:buNone/>
            </a:pPr>
            <a:r>
              <a:rPr lang="fa-IR" sz="3600" b="1" dirty="0" smtClean="0">
                <a:cs typeface="B Zar" panose="00000400000000000000" pitchFamily="2" charset="-78"/>
              </a:rPr>
              <a:t> </a:t>
            </a:r>
            <a:r>
              <a:rPr lang="fa-IR" sz="3600" b="1" dirty="0" smtClean="0">
                <a:solidFill>
                  <a:srgbClr val="FFC000"/>
                </a:solidFill>
                <a:cs typeface="B Zar" panose="00000400000000000000" pitchFamily="2" charset="-78"/>
              </a:rPr>
              <a:t>پیش آیندشان </a:t>
            </a:r>
            <a:r>
              <a:rPr lang="fa-IR" sz="3600" b="1" dirty="0" smtClean="0">
                <a:cs typeface="B Zar" panose="00000400000000000000" pitchFamily="2" charset="-78"/>
              </a:rPr>
              <a:t>کنترل می شوند</a:t>
            </a:r>
            <a:endParaRPr lang="en-US" sz="3600" b="1" dirty="0">
              <a:cs typeface="B Zar" panose="000004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00" cy="314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857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80701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rgbClr val="FFFF00"/>
                </a:solidFill>
                <a:cs typeface="B Titr" panose="00000700000000000000" pitchFamily="2" charset="-78"/>
              </a:rPr>
              <a:t>چرا خواهان لذت آنی هستیم</a:t>
            </a:r>
          </a:p>
        </p:txBody>
      </p:sp>
      <p:sp>
        <p:nvSpPr>
          <p:cNvPr id="3" name="Content Placeholder 2"/>
          <p:cNvSpPr>
            <a:spLocks noGrp="1"/>
          </p:cNvSpPr>
          <p:nvPr>
            <p:ph idx="1"/>
          </p:nvPr>
        </p:nvSpPr>
        <p:spPr>
          <a:xfrm>
            <a:off x="1235902" y="1933303"/>
            <a:ext cx="10354965" cy="4389120"/>
          </a:xfrm>
        </p:spPr>
        <p:txBody>
          <a:bodyPr>
            <a:normAutofit/>
          </a:bodyPr>
          <a:lstStyle/>
          <a:p>
            <a:pPr marL="0" indent="0" algn="ctr" rtl="1">
              <a:lnSpc>
                <a:spcPct val="150000"/>
              </a:lnSpc>
              <a:buNone/>
            </a:pPr>
            <a:r>
              <a:rPr lang="fa-IR" sz="2800" b="1" dirty="0" smtClean="0">
                <a:cs typeface="B Zar" panose="00000400000000000000" pitchFamily="2" charset="-78"/>
              </a:rPr>
              <a:t>الگویی که آن‌ها ارائه می‌کنند</a:t>
            </a:r>
            <a:r>
              <a:rPr lang="fa-IR" sz="2800" b="1" dirty="0" smtClean="0">
                <a:solidFill>
                  <a:schemeClr val="accent3"/>
                </a:solidFill>
                <a:cs typeface="B Zar" panose="00000400000000000000" pitchFamily="2" charset="-78"/>
              </a:rPr>
              <a:t>، </a:t>
            </a:r>
            <a:r>
              <a:rPr lang="fa-IR" sz="4400" b="1" dirty="0" smtClean="0">
                <a:solidFill>
                  <a:srgbClr val="FFFF00"/>
                </a:solidFill>
                <a:cs typeface="B Zar" panose="00000400000000000000" pitchFamily="2" charset="-78"/>
              </a:rPr>
              <a:t>فیل و فیل سوار </a:t>
            </a:r>
            <a:r>
              <a:rPr lang="fa-IR" sz="2800" b="1" dirty="0" smtClean="0">
                <a:cs typeface="B Zar" panose="00000400000000000000" pitchFamily="2" charset="-78"/>
              </a:rPr>
              <a:t>است.</a:t>
            </a:r>
          </a:p>
          <a:p>
            <a:pPr marL="0" indent="0" algn="ctr" rtl="1">
              <a:lnSpc>
                <a:spcPct val="150000"/>
              </a:lnSpc>
              <a:buNone/>
            </a:pPr>
            <a:r>
              <a:rPr lang="fa-IR" sz="2800" b="1" dirty="0" smtClean="0">
                <a:cs typeface="B Zar" panose="00000400000000000000" pitchFamily="2" charset="-78"/>
              </a:rPr>
              <a:t> فیل وجود ما به دنبال </a:t>
            </a:r>
            <a:r>
              <a:rPr lang="fa-IR" sz="2800" b="1" dirty="0" smtClean="0">
                <a:solidFill>
                  <a:srgbClr val="FFFF00"/>
                </a:solidFill>
                <a:cs typeface="B Zar" panose="00000400000000000000" pitchFamily="2" charset="-78"/>
              </a:rPr>
              <a:t>لذت های آنی </a:t>
            </a:r>
            <a:r>
              <a:rPr lang="fa-IR" sz="2800" b="1" dirty="0" smtClean="0">
                <a:cs typeface="B Zar" panose="00000400000000000000" pitchFamily="2" charset="-78"/>
              </a:rPr>
              <a:t>است</a:t>
            </a:r>
          </a:p>
          <a:p>
            <a:pPr marL="0" indent="0" algn="ctr" rtl="1">
              <a:lnSpc>
                <a:spcPct val="150000"/>
              </a:lnSpc>
              <a:buNone/>
            </a:pPr>
            <a:r>
              <a:rPr lang="fa-IR" sz="2800" b="1" dirty="0" smtClean="0">
                <a:cs typeface="B Zar" panose="00000400000000000000" pitchFamily="2" charset="-78"/>
              </a:rPr>
              <a:t> و فیل‌سوار ما به دنبال تحلیل‌های منطقی و پایبندی به اهداف و برنامه هاست!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35" y="4858666"/>
            <a:ext cx="9569884" cy="163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110</a:t>
            </a:fld>
            <a:endParaRPr lang="en-US"/>
          </a:p>
        </p:txBody>
      </p:sp>
    </p:spTree>
    <p:extLst>
      <p:ext uri="{BB962C8B-B14F-4D97-AF65-F5344CB8AC3E}">
        <p14:creationId xmlns:p14="http://schemas.microsoft.com/office/powerpoint/2010/main" val="439663612"/>
      </p:ext>
    </p:extLst>
  </p:cSld>
  <p:clrMapOvr>
    <a:masterClrMapping/>
  </p:clrMapOvr>
  <mc:AlternateContent xmlns:mc="http://schemas.openxmlformats.org/markup-compatibility/2006" xmlns:p14="http://schemas.microsoft.com/office/powerpoint/2010/main">
    <mc:Choice Requires="p14">
      <p:transition spd="slow" p14:dur="30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solidFill>
                  <a:srgbClr val="FFFF00"/>
                </a:solidFill>
                <a:cs typeface="B Zar" panose="00000400000000000000" pitchFamily="2" charset="-78"/>
              </a:rPr>
              <a:t>مصداق های دیگر لذت‌آنی را ببینید</a:t>
            </a:r>
            <a:endParaRPr lang="en-US" dirty="0">
              <a:solidFill>
                <a:srgbClr val="FFFF00"/>
              </a:solidFill>
            </a:endParaRPr>
          </a:p>
        </p:txBody>
      </p:sp>
      <p:sp>
        <p:nvSpPr>
          <p:cNvPr id="3" name="Content Placeholder 2"/>
          <p:cNvSpPr>
            <a:spLocks noGrp="1"/>
          </p:cNvSpPr>
          <p:nvPr>
            <p:ph idx="1"/>
          </p:nvPr>
        </p:nvSpPr>
        <p:spPr>
          <a:xfrm>
            <a:off x="680321" y="2037806"/>
            <a:ext cx="10370856" cy="3898383"/>
          </a:xfrm>
        </p:spPr>
        <p:txBody>
          <a:bodyPr>
            <a:noAutofit/>
          </a:bodyPr>
          <a:lstStyle/>
          <a:p>
            <a:pPr marL="0" lvl="0" indent="0" algn="r" rtl="1">
              <a:lnSpc>
                <a:spcPct val="150000"/>
              </a:lnSpc>
              <a:buNone/>
            </a:pPr>
            <a:r>
              <a:rPr lang="fa-IR" sz="3200" b="1" dirty="0" smtClean="0">
                <a:solidFill>
                  <a:srgbClr val="C00000"/>
                </a:solidFill>
                <a:cs typeface="B Zar" panose="00000400000000000000" pitchFamily="2" charset="-78"/>
              </a:rPr>
              <a:t>:</a:t>
            </a:r>
            <a:r>
              <a:rPr lang="fa-IR" sz="3200" b="1" dirty="0" smtClean="0">
                <a:solidFill>
                  <a:prstClr val="white"/>
                </a:solidFill>
                <a:cs typeface="B Zar" panose="00000400000000000000" pitchFamily="2" charset="-78"/>
              </a:rPr>
              <a:t>•</a:t>
            </a:r>
            <a:r>
              <a:rPr lang="fa-IR" sz="3200" b="1" dirty="0">
                <a:solidFill>
                  <a:prstClr val="white"/>
                </a:solidFill>
                <a:cs typeface="B Zar" panose="00000400000000000000" pitchFamily="2" charset="-78"/>
              </a:rPr>
              <a:t>لذت خواب اول صبح</a:t>
            </a:r>
          </a:p>
          <a:p>
            <a:pPr marL="0" lvl="0" indent="0" algn="r" rtl="1">
              <a:lnSpc>
                <a:spcPct val="150000"/>
              </a:lnSpc>
              <a:buNone/>
            </a:pPr>
            <a:r>
              <a:rPr lang="fa-IR" sz="3200" b="1" dirty="0">
                <a:solidFill>
                  <a:prstClr val="white"/>
                </a:solidFill>
                <a:cs typeface="B Zar" panose="00000400000000000000" pitchFamily="2" charset="-78"/>
              </a:rPr>
              <a:t>•دیدن دوستان به جای رفتن به باشگاه</a:t>
            </a:r>
          </a:p>
          <a:p>
            <a:pPr marL="0" lvl="0" indent="0" algn="r" rtl="1">
              <a:lnSpc>
                <a:spcPct val="150000"/>
              </a:lnSpc>
              <a:buNone/>
            </a:pPr>
            <a:r>
              <a:rPr lang="fa-IR" sz="3200" b="1" dirty="0" smtClean="0">
                <a:solidFill>
                  <a:prstClr val="white"/>
                </a:solidFill>
                <a:cs typeface="B Zar" panose="00000400000000000000" pitchFamily="2" charset="-78"/>
              </a:rPr>
              <a:t>•</a:t>
            </a:r>
            <a:r>
              <a:rPr lang="fa-IR" sz="3200" b="1" dirty="0">
                <a:solidFill>
                  <a:prstClr val="white"/>
                </a:solidFill>
                <a:cs typeface="B Zar" panose="00000400000000000000" pitchFamily="2" charset="-78"/>
              </a:rPr>
              <a:t>دیدن برنامه خندوانه یا دورهمی و تا دل‌شب تحلیل کردن</a:t>
            </a:r>
          </a:p>
          <a:p>
            <a:pPr marL="0" lvl="0" indent="0" algn="r" rtl="1">
              <a:lnSpc>
                <a:spcPct val="150000"/>
              </a:lnSpc>
              <a:buNone/>
            </a:pPr>
            <a:r>
              <a:rPr lang="fa-IR" sz="3200" b="1" dirty="0">
                <a:solidFill>
                  <a:prstClr val="white"/>
                </a:solidFill>
                <a:cs typeface="B Zar" panose="00000400000000000000" pitchFamily="2" charset="-78"/>
              </a:rPr>
              <a:t>ترجیح دادن بازی و دورهمی و خواب و تلویزیون دیدن </a:t>
            </a:r>
            <a:r>
              <a:rPr lang="fa-IR" sz="3200" b="1" dirty="0" smtClean="0">
                <a:solidFill>
                  <a:prstClr val="white"/>
                </a:solidFill>
                <a:cs typeface="B Zar" panose="00000400000000000000" pitchFamily="2" charset="-78"/>
              </a:rPr>
              <a:t>به</a:t>
            </a:r>
          </a:p>
          <a:p>
            <a:pPr marL="0" lvl="0" indent="0" algn="r" rtl="1">
              <a:lnSpc>
                <a:spcPct val="150000"/>
              </a:lnSpc>
              <a:buNone/>
            </a:pPr>
            <a:r>
              <a:rPr lang="fa-IR" sz="3200" b="1" dirty="0" smtClean="0">
                <a:solidFill>
                  <a:prstClr val="white"/>
                </a:solidFill>
                <a:cs typeface="B Zar" panose="00000400000000000000" pitchFamily="2" charset="-78"/>
              </a:rPr>
              <a:t> </a:t>
            </a:r>
            <a:r>
              <a:rPr lang="fa-IR" sz="3200" b="1" dirty="0">
                <a:solidFill>
                  <a:prstClr val="white"/>
                </a:solidFill>
                <a:cs typeface="B Zar" panose="00000400000000000000" pitchFamily="2" charset="-78"/>
              </a:rPr>
              <a:t>مطالعه درس های دانشگاه و آموزشگاه زبان و …</a:t>
            </a:r>
          </a:p>
          <a:p>
            <a:pPr marL="0" lvl="0" indent="0" algn="r" rtl="1">
              <a:lnSpc>
                <a:spcPct val="150000"/>
              </a:lnSpc>
              <a:buNone/>
            </a:pPr>
            <a:endParaRPr lang="fa-IR" sz="3200" b="1" dirty="0">
              <a:solidFill>
                <a:prstClr val="white"/>
              </a:solidFill>
              <a:cs typeface="B Zar" panose="00000400000000000000" pitchFamily="2" charset="-78"/>
            </a:endParaRPr>
          </a:p>
          <a:p>
            <a:pPr marL="0" lvl="0" indent="0" algn="r" rtl="1">
              <a:lnSpc>
                <a:spcPct val="150000"/>
              </a:lnSpc>
              <a:buNone/>
            </a:pPr>
            <a:endParaRPr lang="fa-IR" sz="3200" b="1" dirty="0">
              <a:solidFill>
                <a:prstClr val="white"/>
              </a:solidFill>
              <a:cs typeface="B Zar" panose="00000400000000000000" pitchFamily="2" charset="-78"/>
            </a:endParaRPr>
          </a:p>
          <a:p>
            <a:pPr algn="r" rtl="1"/>
            <a:endParaRPr lang="en-US" sz="3200" dirty="0"/>
          </a:p>
        </p:txBody>
      </p:sp>
      <p:sp>
        <p:nvSpPr>
          <p:cNvPr id="4" name="Footer Placeholder 3"/>
          <p:cNvSpPr>
            <a:spLocks noGrp="1"/>
          </p:cNvSpPr>
          <p:nvPr>
            <p:ph type="ftr" sz="quarter" idx="11"/>
          </p:nvPr>
        </p:nvSpPr>
        <p:spPr/>
        <p:txBody>
          <a:bodyPr/>
          <a:lstStyle/>
          <a:p>
            <a:r>
              <a:rPr lang="fa-IR" dirty="0" smtClean="0"/>
              <a:t>گروه آموزشی مهر حنوب-دکتر برومند/07633671199</a:t>
            </a:r>
            <a:endParaRPr lang="en-US" dirty="0"/>
          </a:p>
        </p:txBody>
      </p:sp>
      <p:sp>
        <p:nvSpPr>
          <p:cNvPr id="5" name="Slide Number Placeholder 4"/>
          <p:cNvSpPr>
            <a:spLocks noGrp="1"/>
          </p:cNvSpPr>
          <p:nvPr>
            <p:ph type="sldNum" sz="quarter" idx="12"/>
          </p:nvPr>
        </p:nvSpPr>
        <p:spPr/>
        <p:txBody>
          <a:bodyPr/>
          <a:lstStyle/>
          <a:p>
            <a:fld id="{B9220313-222D-447A-957D-146E7EF28FF9}" type="slidenum">
              <a:rPr lang="en-US" smtClean="0"/>
              <a:t>111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8625"/>
            <a:ext cx="1985054" cy="393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7447106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rtl="1">
              <a:lnSpc>
                <a:spcPct val="150000"/>
              </a:lnSpc>
              <a:spcBef>
                <a:spcPts val="1000"/>
              </a:spcBef>
            </a:pPr>
            <a:r>
              <a:rPr lang="fa-IR" sz="3200" b="1" dirty="0">
                <a:solidFill>
                  <a:srgbClr val="FFFF00"/>
                </a:solidFill>
                <a:cs typeface="B Zar" panose="00000400000000000000" pitchFamily="2" charset="-78"/>
              </a:rPr>
              <a:t>احتمالا هر کدام از ما چنین شرایطی را تجربه نموده ایم</a:t>
            </a:r>
            <a:br>
              <a:rPr lang="fa-IR" sz="3200" b="1" dirty="0">
                <a:solidFill>
                  <a:srgbClr val="FFFF00"/>
                </a:solidFill>
                <a:cs typeface="B Zar" panose="00000400000000000000" pitchFamily="2" charset="-78"/>
              </a:rPr>
            </a:br>
            <a:endParaRPr lang="en-US" sz="3200" dirty="0">
              <a:solidFill>
                <a:srgbClr val="FFFF00"/>
              </a:solidFill>
            </a:endParaRPr>
          </a:p>
        </p:txBody>
      </p:sp>
      <p:sp>
        <p:nvSpPr>
          <p:cNvPr id="3" name="Content Placeholder 2"/>
          <p:cNvSpPr>
            <a:spLocks noGrp="1"/>
          </p:cNvSpPr>
          <p:nvPr>
            <p:ph idx="1"/>
          </p:nvPr>
        </p:nvSpPr>
        <p:spPr>
          <a:xfrm>
            <a:off x="680321" y="2024743"/>
            <a:ext cx="10214102" cy="3911446"/>
          </a:xfrm>
        </p:spPr>
        <p:txBody>
          <a:bodyPr>
            <a:normAutofit/>
          </a:bodyPr>
          <a:lstStyle/>
          <a:p>
            <a:pPr marL="0" lvl="0" indent="0" algn="just" rtl="1">
              <a:lnSpc>
                <a:spcPct val="150000"/>
              </a:lnSpc>
              <a:buNone/>
            </a:pPr>
            <a:r>
              <a:rPr lang="fa-IR" sz="2800" b="1" dirty="0" smtClean="0">
                <a:solidFill>
                  <a:prstClr val="white"/>
                </a:solidFill>
                <a:cs typeface="B Zar" panose="00000400000000000000" pitchFamily="2" charset="-78"/>
              </a:rPr>
              <a:t>•تصور </a:t>
            </a:r>
            <a:r>
              <a:rPr lang="fa-IR" sz="2800" b="1" dirty="0">
                <a:solidFill>
                  <a:prstClr val="white"/>
                </a:solidFill>
                <a:cs typeface="B Zar" panose="00000400000000000000" pitchFamily="2" charset="-78"/>
              </a:rPr>
              <a:t>کنید فیل با آن هیبت و عظمت به دنبال لذت‌های آنی است و فیل سوار نحیف به دنبال تحلیل های منطقی!</a:t>
            </a:r>
          </a:p>
          <a:p>
            <a:pPr marL="0" lvl="0" indent="0" algn="just" rtl="1">
              <a:lnSpc>
                <a:spcPct val="150000"/>
              </a:lnSpc>
              <a:buNone/>
            </a:pPr>
            <a:r>
              <a:rPr lang="fa-IR" sz="2800" b="1" dirty="0">
                <a:solidFill>
                  <a:prstClr val="white"/>
                </a:solidFill>
                <a:cs typeface="B Zar" panose="00000400000000000000" pitchFamily="2" charset="-78"/>
              </a:rPr>
              <a:t> اگر فیل نخواهد از فیل سوار اطاعت کند از دست فیل سوار چه کاری برمی‌آید؟ </a:t>
            </a:r>
          </a:p>
          <a:p>
            <a:pPr marL="0" lvl="0" indent="0" algn="ctr" rtl="1">
              <a:lnSpc>
                <a:spcPct val="150000"/>
              </a:lnSpc>
              <a:buNone/>
            </a:pPr>
            <a:r>
              <a:rPr lang="fa-IR" sz="3900" b="1" dirty="0">
                <a:solidFill>
                  <a:srgbClr val="FFFF00"/>
                </a:solidFill>
                <a:cs typeface="B Zar" panose="00000400000000000000" pitchFamily="2" charset="-78"/>
              </a:rPr>
              <a:t>تفاوت قدرت یک انسان و یک فیل چقدر است</a:t>
            </a:r>
            <a:r>
              <a:rPr lang="fa-IR" sz="2800" b="1" dirty="0">
                <a:solidFill>
                  <a:srgbClr val="C00000"/>
                </a:solidFill>
                <a:cs typeface="B Zar" panose="00000400000000000000" pitchFamily="2" charset="-78"/>
              </a:rPr>
              <a:t>؟</a:t>
            </a:r>
          </a:p>
          <a:p>
            <a:pPr marL="0" lvl="0" indent="0" algn="just" rtl="1">
              <a:lnSpc>
                <a:spcPct val="150000"/>
              </a:lnSpc>
              <a:buNone/>
            </a:pPr>
            <a:endParaRPr lang="fa-IR" sz="2800" b="1" dirty="0">
              <a:solidFill>
                <a:prstClr val="white"/>
              </a:solidFill>
              <a:cs typeface="B Zar" panose="00000400000000000000" pitchFamily="2" charset="-78"/>
            </a:endParaRPr>
          </a:p>
          <a:p>
            <a:pPr marL="0" lvl="0" indent="0" algn="just" rtl="1">
              <a:lnSpc>
                <a:spcPct val="150000"/>
              </a:lnSpc>
              <a:buNone/>
            </a:pPr>
            <a:endParaRPr lang="fa-IR" sz="2800" dirty="0">
              <a:solidFill>
                <a:prstClr val="white"/>
              </a:solidFill>
              <a:cs typeface="B Zar" panose="00000400000000000000" pitchFamily="2" charset="-78"/>
            </a:endParaRPr>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112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8214398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0321" y="1933302"/>
            <a:ext cx="9613861" cy="4441371"/>
          </a:xfrm>
        </p:spPr>
        <p:txBody>
          <a:bodyPr>
            <a:normAutofit/>
          </a:bodyPr>
          <a:lstStyle/>
          <a:p>
            <a:pPr marL="0" lvl="0" indent="0" algn="just" rtl="1">
              <a:lnSpc>
                <a:spcPct val="160000"/>
              </a:lnSpc>
              <a:buNone/>
            </a:pPr>
            <a:r>
              <a:rPr lang="fa-IR" sz="3600" b="1" dirty="0" smtClean="0">
                <a:solidFill>
                  <a:prstClr val="white"/>
                </a:solidFill>
                <a:cs typeface="B Zar" panose="00000400000000000000" pitchFamily="2" charset="-78"/>
              </a:rPr>
              <a:t>! </a:t>
            </a:r>
            <a:r>
              <a:rPr lang="fa-IR" sz="3600" b="1" dirty="0">
                <a:solidFill>
                  <a:prstClr val="white"/>
                </a:solidFill>
                <a:cs typeface="B Zar" panose="00000400000000000000" pitchFamily="2" charset="-78"/>
              </a:rPr>
              <a:t>احتمالا فیل های زیادی در سیرک ها دیده باشید که کاملا مطیع فیل سوارشان </a:t>
            </a:r>
            <a:r>
              <a:rPr lang="fa-IR" sz="3600" b="1" dirty="0" smtClean="0">
                <a:solidFill>
                  <a:prstClr val="white"/>
                </a:solidFill>
                <a:cs typeface="B Zar" panose="00000400000000000000" pitchFamily="2" charset="-78"/>
              </a:rPr>
              <a:t>هستند.</a:t>
            </a:r>
          </a:p>
          <a:p>
            <a:pPr marL="0" lvl="0" indent="0" algn="just" rtl="1">
              <a:lnSpc>
                <a:spcPct val="160000"/>
              </a:lnSpc>
              <a:buNone/>
            </a:pPr>
            <a:r>
              <a:rPr lang="fa-IR" sz="3600" b="1" dirty="0" smtClean="0">
                <a:solidFill>
                  <a:prstClr val="white"/>
                </a:solidFill>
                <a:cs typeface="B Zar" panose="00000400000000000000" pitchFamily="2" charset="-78"/>
              </a:rPr>
              <a:t>بنابر این راه تسلط بر فیل توسط فیل سوار آموزش است</a:t>
            </a:r>
            <a:endParaRPr lang="fa-IR" sz="3600" b="1" dirty="0">
              <a:solidFill>
                <a:prstClr val="white"/>
              </a:solidFill>
              <a:cs typeface="B Zar" panose="00000400000000000000" pitchFamily="2" charset="-78"/>
            </a:endParaRPr>
          </a:p>
          <a:p>
            <a:pPr algn="r" rtl="1">
              <a:lnSpc>
                <a:spcPct val="160000"/>
              </a:lnSpc>
            </a:pPr>
            <a:endParaRPr lang="en-US" sz="3600"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113</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9043938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633" y="2733709"/>
            <a:ext cx="8543109" cy="1373070"/>
          </a:xfrm>
        </p:spPr>
        <p:txBody>
          <a:bodyPr/>
          <a:lstStyle/>
          <a:p>
            <a:pPr lvl="0" rtl="1">
              <a:spcBef>
                <a:spcPts val="1000"/>
              </a:spcBef>
            </a:pPr>
            <a:r>
              <a:rPr lang="en-US" sz="4800" b="1" dirty="0">
                <a:solidFill>
                  <a:srgbClr val="FFFF00"/>
                </a:solidFill>
                <a:cs typeface="B Zar" panose="00000400000000000000" pitchFamily="2" charset="-78"/>
              </a:rPr>
              <a:t/>
            </a:r>
            <a:br>
              <a:rPr lang="en-US" sz="4800" b="1" dirty="0">
                <a:solidFill>
                  <a:srgbClr val="FFFF00"/>
                </a:solidFill>
                <a:cs typeface="B Zar" panose="00000400000000000000" pitchFamily="2" charset="-78"/>
              </a:rPr>
            </a:br>
            <a:r>
              <a:rPr lang="fa-IR" sz="4800" b="1" dirty="0" smtClean="0">
                <a:solidFill>
                  <a:srgbClr val="FFFF00"/>
                </a:solidFill>
                <a:cs typeface="B Zar" panose="00000400000000000000" pitchFamily="2" charset="-78"/>
              </a:rPr>
              <a:t>گام هایی برای شخصیت سازی منظم</a:t>
            </a:r>
            <a:endParaRPr lang="en-US" sz="4800" b="1" dirty="0">
              <a:solidFill>
                <a:srgbClr val="FFFF00"/>
              </a:solidFill>
              <a:cs typeface="B Zar" panose="00000400000000000000" pitchFamily="2" charset="-78"/>
            </a:endParaRP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114</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1220227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ln w="38100">
                  <a:noFill/>
                </a:ln>
                <a:solidFill>
                  <a:srgbClr val="FFFF00"/>
                </a:solidFill>
                <a:cs typeface="B Zar" panose="00000400000000000000" pitchFamily="2" charset="-78"/>
              </a:rPr>
              <a:t>گام اول</a:t>
            </a:r>
            <a:endParaRPr lang="en-US" sz="4400" b="1" dirty="0">
              <a:solidFill>
                <a:srgbClr val="FFFF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lvl="0" indent="0" algn="ctr">
              <a:buNone/>
            </a:pPr>
            <a:endParaRPr lang="fa-IR" sz="4800" b="1" dirty="0" smtClean="0">
              <a:solidFill>
                <a:srgbClr val="FFFF00"/>
              </a:solidFill>
              <a:cs typeface="B Zar" panose="00000400000000000000" pitchFamily="2" charset="-78"/>
            </a:endParaRPr>
          </a:p>
          <a:p>
            <a:pPr marL="0" lvl="0" indent="0" algn="ctr">
              <a:buNone/>
            </a:pPr>
            <a:r>
              <a:rPr lang="fa-IR" sz="4800" b="1" dirty="0" smtClean="0">
                <a:solidFill>
                  <a:srgbClr val="FFFF00"/>
                </a:solidFill>
                <a:cs typeface="B Zar" panose="00000400000000000000" pitchFamily="2" charset="-78"/>
              </a:rPr>
              <a:t>تعیین </a:t>
            </a:r>
            <a:r>
              <a:rPr lang="fa-IR" sz="4800" b="1" dirty="0">
                <a:solidFill>
                  <a:srgbClr val="FFFF00"/>
                </a:solidFill>
                <a:cs typeface="B Zar" panose="00000400000000000000" pitchFamily="2" charset="-78"/>
              </a:rPr>
              <a:t>علت نیاز به دیسیپلین </a:t>
            </a:r>
            <a:r>
              <a:rPr lang="fa-IR" sz="4800" b="1" dirty="0" smtClean="0">
                <a:solidFill>
                  <a:srgbClr val="FFFF00"/>
                </a:solidFill>
                <a:cs typeface="B Zar" panose="00000400000000000000" pitchFamily="2" charset="-78"/>
              </a:rPr>
              <a:t>شخصی</a:t>
            </a:r>
          </a:p>
          <a:p>
            <a:pPr marL="0" lvl="0" indent="0" algn="ctr">
              <a:buNone/>
            </a:pPr>
            <a:endParaRPr lang="fa-IR" sz="4800" b="1" dirty="0" smtClean="0">
              <a:solidFill>
                <a:srgbClr val="FFFF00"/>
              </a:solidFill>
              <a:cs typeface="B Zar" panose="00000400000000000000" pitchFamily="2" charset="-78"/>
            </a:endParaRPr>
          </a:p>
          <a:p>
            <a:pPr marL="0" lvl="0" indent="0" algn="ctr">
              <a:buNone/>
            </a:pPr>
            <a:endParaRPr lang="fa-IR" sz="4800" b="1" dirty="0" smtClean="0">
              <a:solidFill>
                <a:srgbClr val="FFFF00"/>
              </a:solidFill>
              <a:cs typeface="B Zar" panose="00000400000000000000" pitchFamily="2" charset="-78"/>
            </a:endParaRPr>
          </a:p>
          <a:p>
            <a:pPr marL="0" lvl="0" indent="0" algn="ctr">
              <a:buNone/>
            </a:pPr>
            <a:endParaRPr lang="en-US" sz="4800" b="1" dirty="0">
              <a:solidFill>
                <a:srgbClr val="FFFF00"/>
              </a:solidFill>
              <a:cs typeface="B Zar" panose="00000400000000000000" pitchFamily="2" charset="-78"/>
            </a:endParaRPr>
          </a:p>
          <a:p>
            <a:pPr algn="ctr"/>
            <a:endParaRPr lang="en-US" sz="4800" dirty="0">
              <a:solidFill>
                <a:srgbClr val="FFFF00"/>
              </a:solidFill>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115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1679273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lgn="ctr" rtl="1">
              <a:lnSpc>
                <a:spcPct val="150000"/>
              </a:lnSpc>
              <a:spcBef>
                <a:spcPts val="1000"/>
              </a:spcBef>
            </a:pPr>
            <a:r>
              <a:rPr lang="fa-IR" sz="3200" b="1" dirty="0">
                <a:solidFill>
                  <a:prstClr val="white"/>
                </a:solidFill>
                <a:cs typeface="B Zar" panose="00000400000000000000" pitchFamily="2" charset="-78"/>
              </a:rPr>
              <a:t>چرا به دیسپلین شخصی نیاز دارید</a:t>
            </a:r>
            <a:br>
              <a:rPr lang="fa-IR" sz="3200"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a:xfrm>
            <a:off x="680321" y="2076994"/>
            <a:ext cx="9613861" cy="3859195"/>
          </a:xfrm>
        </p:spPr>
        <p:txBody>
          <a:bodyPr>
            <a:noAutofit/>
          </a:bodyPr>
          <a:lstStyle/>
          <a:p>
            <a:pPr lvl="0" algn="r" rtl="1">
              <a:lnSpc>
                <a:spcPct val="150000"/>
              </a:lnSpc>
            </a:pPr>
            <a:r>
              <a:rPr lang="fa-IR" sz="3200" b="1" dirty="0">
                <a:solidFill>
                  <a:prstClr val="white"/>
                </a:solidFill>
                <a:cs typeface="B Zar" panose="00000400000000000000" pitchFamily="2" charset="-78"/>
              </a:rPr>
              <a:t>چرا به دیسپلین شخصی نیاز دارید</a:t>
            </a:r>
          </a:p>
          <a:p>
            <a:pPr lvl="0" algn="r" rtl="1">
              <a:lnSpc>
                <a:spcPct val="150000"/>
              </a:lnSpc>
            </a:pPr>
            <a:r>
              <a:rPr lang="fa-IR" sz="3200" b="1" dirty="0">
                <a:solidFill>
                  <a:prstClr val="white"/>
                </a:solidFill>
                <a:cs typeface="B Zar" panose="00000400000000000000" pitchFamily="2" charset="-78"/>
              </a:rPr>
              <a:t>یک واقعیت مهم این که برای هیچ</a:t>
            </a:r>
          </a:p>
          <a:p>
            <a:pPr lvl="0" algn="r" rtl="1">
              <a:lnSpc>
                <a:spcPct val="150000"/>
              </a:lnSpc>
            </a:pPr>
            <a:r>
              <a:rPr lang="fa-IR" sz="3200" b="1" dirty="0">
                <a:solidFill>
                  <a:prstClr val="white"/>
                </a:solidFill>
                <a:cs typeface="B Zar" panose="00000400000000000000" pitchFamily="2" charset="-78"/>
              </a:rPr>
              <a:t> کاری یک راه آسان و عالی وجود ندارد </a:t>
            </a:r>
          </a:p>
          <a:p>
            <a:pPr lvl="0" algn="r" rtl="1">
              <a:lnSpc>
                <a:spcPct val="150000"/>
              </a:lnSpc>
            </a:pPr>
            <a:r>
              <a:rPr lang="fa-IR" sz="3200" b="1" dirty="0">
                <a:solidFill>
                  <a:prstClr val="white"/>
                </a:solidFill>
                <a:cs typeface="B Zar" panose="00000400000000000000" pitchFamily="2" charset="-78"/>
              </a:rPr>
              <a:t>برای ساختن یک «من» قوی و منظم هم این واقعیت هم صدق می کند</a:t>
            </a:r>
            <a:endParaRPr lang="en-US" sz="3200" b="1" dirty="0">
              <a:solidFill>
                <a:prstClr val="white"/>
              </a:solidFill>
              <a:cs typeface="B Zar" panose="00000400000000000000" pitchFamily="2" charset="-78"/>
            </a:endParaRPr>
          </a:p>
          <a:p>
            <a:pPr algn="r" rtl="1"/>
            <a:endParaRPr lang="en-US" sz="32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116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4888293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3200" b="1" dirty="0">
                <a:solidFill>
                  <a:prstClr val="white"/>
                </a:solidFill>
                <a:cs typeface="B Zar" panose="00000400000000000000" pitchFamily="2" charset="-78"/>
              </a:rPr>
              <a:t>راهکارهای گام اول:چرایی نیاز به دیسیپلین شخصی</a:t>
            </a:r>
            <a:endParaRPr lang="en-US" sz="3200"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117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364656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Zar" panose="00000400000000000000" pitchFamily="2" charset="-78"/>
              </a:rPr>
              <a:t> سه مفهوم اساسی در زندگی را مشخص نمایید</a:t>
            </a:r>
            <a:endParaRPr lang="en-US" b="1" dirty="0">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en-US" sz="5400" b="1" dirty="0" smtClean="0"/>
              <a:t>MISSION</a:t>
            </a:r>
          </a:p>
          <a:p>
            <a:pPr algn="r" rtl="1">
              <a:lnSpc>
                <a:spcPct val="150000"/>
              </a:lnSpc>
            </a:pPr>
            <a:r>
              <a:rPr lang="en-US" sz="5400" b="1" dirty="0" smtClean="0"/>
              <a:t>VISION</a:t>
            </a:r>
          </a:p>
          <a:p>
            <a:pPr algn="r" rtl="1">
              <a:lnSpc>
                <a:spcPct val="150000"/>
              </a:lnSpc>
            </a:pPr>
            <a:r>
              <a:rPr lang="en-US" sz="5400" b="1" dirty="0" smtClean="0"/>
              <a:t>VALUE</a:t>
            </a:r>
            <a:endParaRPr lang="en-US" sz="5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24" y="2167897"/>
            <a:ext cx="4664205" cy="358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118</a:t>
            </a:fld>
            <a:endParaRPr lang="en-US"/>
          </a:p>
        </p:txBody>
      </p:sp>
    </p:spTree>
    <p:extLst>
      <p:ext uri="{BB962C8B-B14F-4D97-AF65-F5344CB8AC3E}">
        <p14:creationId xmlns:p14="http://schemas.microsoft.com/office/powerpoint/2010/main" val="27692383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lgn="ctr" rtl="1">
              <a:lnSpc>
                <a:spcPct val="200000"/>
              </a:lnSpc>
              <a:spcBef>
                <a:spcPts val="1000"/>
              </a:spcBef>
            </a:pPr>
            <a:r>
              <a:rPr lang="fa-IR" sz="3200" b="1" dirty="0">
                <a:cs typeface="B Zar" panose="00000400000000000000" pitchFamily="2" charset="-78"/>
              </a:rPr>
              <a:t>1-اهدافتان را تصور کنید</a:t>
            </a:r>
            <a:br>
              <a:rPr lang="fa-IR" sz="3200" b="1" dirty="0">
                <a:cs typeface="B Zar" panose="00000400000000000000" pitchFamily="2" charset="-78"/>
              </a:rPr>
            </a:br>
            <a:endParaRPr lang="en-US" sz="3200" dirty="0"/>
          </a:p>
        </p:txBody>
      </p:sp>
      <p:sp>
        <p:nvSpPr>
          <p:cNvPr id="3" name="Content Placeholder 2"/>
          <p:cNvSpPr>
            <a:spLocks noGrp="1"/>
          </p:cNvSpPr>
          <p:nvPr>
            <p:ph idx="1"/>
          </p:nvPr>
        </p:nvSpPr>
        <p:spPr/>
        <p:txBody>
          <a:bodyPr>
            <a:normAutofit/>
          </a:bodyPr>
          <a:lstStyle/>
          <a:p>
            <a:pPr algn="r" rtl="1">
              <a:lnSpc>
                <a:spcPct val="200000"/>
              </a:lnSpc>
            </a:pPr>
            <a:r>
              <a:rPr lang="fa-IR" sz="2800" b="1" dirty="0" smtClean="0">
                <a:cs typeface="B Zar" panose="00000400000000000000" pitchFamily="2" charset="-78"/>
              </a:rPr>
              <a:t>- یک تصویر دقیق از اهداف خود بسازید</a:t>
            </a:r>
          </a:p>
          <a:p>
            <a:pPr algn="r" rtl="1">
              <a:lnSpc>
                <a:spcPct val="200000"/>
              </a:lnSpc>
            </a:pPr>
            <a:r>
              <a:rPr lang="fa-IR" sz="2800" b="1" dirty="0" smtClean="0">
                <a:cs typeface="B Zar" panose="00000400000000000000" pitchFamily="2" charset="-78"/>
              </a:rPr>
              <a:t>-یک زمانی برای خلوت با خود و فکر کردن به اهداف خود مشخص کنید</a:t>
            </a:r>
            <a:endParaRPr lang="en-US" sz="2800" b="1" dirty="0">
              <a:cs typeface="B Zar" panose="00000400000000000000" pitchFamily="2" charset="-78"/>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512" y="5016137"/>
            <a:ext cx="5210480" cy="115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119</a:t>
            </a:fld>
            <a:endParaRPr lang="en-US"/>
          </a:p>
        </p:txBody>
      </p:sp>
    </p:spTree>
    <p:extLst>
      <p:ext uri="{BB962C8B-B14F-4D97-AF65-F5344CB8AC3E}">
        <p14:creationId xmlns:p14="http://schemas.microsoft.com/office/powerpoint/2010/main" val="333429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lvl="0" algn="ctr" rtl="1">
              <a:lnSpc>
                <a:spcPct val="200000"/>
              </a:lnSpc>
              <a:spcBef>
                <a:spcPts val="1000"/>
              </a:spcBef>
            </a:pPr>
            <a:r>
              <a:rPr lang="fa-IR" sz="4400" b="1" dirty="0">
                <a:solidFill>
                  <a:srgbClr val="C00000"/>
                </a:solidFill>
                <a:cs typeface="B Zar" panose="00000400000000000000" pitchFamily="2" charset="-78"/>
              </a:rPr>
              <a:t>ب:رفتار کنشگر</a:t>
            </a:r>
          </a:p>
        </p:txBody>
      </p:sp>
      <p:sp>
        <p:nvSpPr>
          <p:cNvPr id="3" name="Content Placeholder 2"/>
          <p:cNvSpPr>
            <a:spLocks noGrp="1"/>
          </p:cNvSpPr>
          <p:nvPr>
            <p:ph sz="quarter" idx="1"/>
          </p:nvPr>
        </p:nvSpPr>
        <p:spPr>
          <a:xfrm>
            <a:off x="680321" y="1906073"/>
            <a:ext cx="9613861" cy="4623516"/>
          </a:xfrm>
        </p:spPr>
        <p:style>
          <a:lnRef idx="1">
            <a:schemeClr val="accent3"/>
          </a:lnRef>
          <a:fillRef idx="3">
            <a:schemeClr val="accent3"/>
          </a:fillRef>
          <a:effectRef idx="2">
            <a:schemeClr val="accent3"/>
          </a:effectRef>
          <a:fontRef idx="minor">
            <a:schemeClr val="lt1"/>
          </a:fontRef>
        </p:style>
        <p:txBody>
          <a:bodyPr>
            <a:noAutofit/>
          </a:bodyPr>
          <a:lstStyle/>
          <a:p>
            <a:pPr algn="just" rtl="1">
              <a:lnSpc>
                <a:spcPct val="200000"/>
              </a:lnSpc>
              <a:buNone/>
            </a:pPr>
            <a:r>
              <a:rPr lang="fa-IR" sz="2800" b="1" dirty="0" smtClean="0">
                <a:cs typeface="B Zar" panose="00000400000000000000" pitchFamily="2" charset="-78"/>
              </a:rPr>
              <a:t>رفتاری که با پس آیند کنترل می شود</a:t>
            </a:r>
          </a:p>
          <a:p>
            <a:pPr algn="just" rtl="1">
              <a:lnSpc>
                <a:spcPct val="200000"/>
              </a:lnSpc>
              <a:buNone/>
            </a:pPr>
            <a:r>
              <a:rPr lang="fa-IR" sz="2800" b="1" dirty="0" smtClean="0">
                <a:cs typeface="B Zar" panose="00000400000000000000" pitchFamily="2" charset="-78"/>
              </a:rPr>
              <a:t>این نوع رفتار برعکس رفتار پاسخگر که به طور خودکار</a:t>
            </a:r>
          </a:p>
          <a:p>
            <a:pPr algn="just" rtl="1">
              <a:lnSpc>
                <a:spcPct val="200000"/>
              </a:lnSpc>
              <a:buNone/>
            </a:pPr>
            <a:r>
              <a:rPr lang="fa-IR" sz="2800" b="1" dirty="0" smtClean="0">
                <a:cs typeface="B Zar" panose="00000400000000000000" pitchFamily="2" charset="-78"/>
              </a:rPr>
              <a:t> و غیر ارادی از فرد سر می زند بیشتر جنبه </a:t>
            </a:r>
            <a:r>
              <a:rPr lang="fa-IR" sz="3200" b="1" dirty="0" smtClean="0">
                <a:solidFill>
                  <a:srgbClr val="FFFF00"/>
                </a:solidFill>
                <a:cs typeface="B Zar" panose="00000400000000000000" pitchFamily="2" charset="-78"/>
              </a:rPr>
              <a:t>ارادی</a:t>
            </a:r>
            <a:r>
              <a:rPr lang="fa-IR" sz="2800" b="1" dirty="0" smtClean="0">
                <a:cs typeface="B Zar" panose="00000400000000000000" pitchFamily="2" charset="-78"/>
              </a:rPr>
              <a:t> دارد</a:t>
            </a:r>
            <a:endParaRPr lang="fa-IR" sz="2800" dirty="0" smtClean="0">
              <a:cs typeface="B Zar" panose="00000400000000000000"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57" y="1058091"/>
            <a:ext cx="2819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69" y="3654743"/>
            <a:ext cx="2619375" cy="282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37304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7"/>
            <a:ext cx="9613861" cy="1245389"/>
          </a:xfrm>
        </p:spPr>
        <p:txBody>
          <a:bodyPr>
            <a:noAutofit/>
          </a:bodyPr>
          <a:lstStyle/>
          <a:p>
            <a:pPr marL="228600" lvl="0" indent="-228600" algn="ctr" rtl="1">
              <a:lnSpc>
                <a:spcPct val="200000"/>
              </a:lnSpc>
              <a:spcBef>
                <a:spcPts val="1000"/>
              </a:spcBef>
            </a:pPr>
            <a:r>
              <a:rPr lang="fa-IR" b="1" dirty="0">
                <a:solidFill>
                  <a:srgbClr val="FFFF00"/>
                </a:solidFill>
                <a:cs typeface="B Zar" panose="00000400000000000000" pitchFamily="2" charset="-78"/>
              </a:rPr>
              <a:t>2- شبیه سازی کنید</a:t>
            </a:r>
            <a:br>
              <a:rPr lang="fa-IR" b="1" dirty="0">
                <a:solidFill>
                  <a:srgbClr val="FFFF00"/>
                </a:solidFill>
                <a:cs typeface="B Zar" panose="00000400000000000000" pitchFamily="2" charset="-78"/>
              </a:rPr>
            </a:br>
            <a:endParaRPr lang="en-US" dirty="0">
              <a:solidFill>
                <a:srgbClr val="FFFF00"/>
              </a:solidFill>
              <a:cs typeface="B Zar" panose="00000400000000000000" pitchFamily="2" charset="-78"/>
            </a:endParaRPr>
          </a:p>
        </p:txBody>
      </p:sp>
      <p:sp>
        <p:nvSpPr>
          <p:cNvPr id="3" name="Content Placeholder 2"/>
          <p:cNvSpPr>
            <a:spLocks noGrp="1"/>
          </p:cNvSpPr>
          <p:nvPr>
            <p:ph idx="1"/>
          </p:nvPr>
        </p:nvSpPr>
        <p:spPr>
          <a:xfrm>
            <a:off x="680321" y="1894114"/>
            <a:ext cx="9613861" cy="4042075"/>
          </a:xfrm>
        </p:spPr>
        <p:txBody>
          <a:bodyPr>
            <a:normAutofit/>
          </a:bodyPr>
          <a:lstStyle/>
          <a:p>
            <a:pPr algn="r" rtl="1">
              <a:lnSpc>
                <a:spcPct val="200000"/>
              </a:lnSpc>
            </a:pPr>
            <a:r>
              <a:rPr lang="fa-IR" b="1" dirty="0" smtClean="0">
                <a:cs typeface="B Zar" panose="00000400000000000000" pitchFamily="2" charset="-78"/>
              </a:rPr>
              <a:t>- </a:t>
            </a:r>
            <a:r>
              <a:rPr lang="fa-IR" sz="2400" b="1" dirty="0" smtClean="0">
                <a:cs typeface="B Zar" panose="00000400000000000000" pitchFamily="2" charset="-78"/>
              </a:rPr>
              <a:t>تمام مراحل انجام امور برای دست یابی به اهدافتان را تصور کنید</a:t>
            </a:r>
          </a:p>
          <a:p>
            <a:pPr algn="r" rtl="1">
              <a:lnSpc>
                <a:spcPct val="120000"/>
              </a:lnSpc>
            </a:pPr>
            <a:r>
              <a:rPr lang="fa-IR" sz="2800" b="1" dirty="0" smtClean="0">
                <a:cs typeface="B Zar" panose="00000400000000000000" pitchFamily="2" charset="-78"/>
              </a:rPr>
              <a:t>مثال:کاهش وزن</a:t>
            </a:r>
          </a:p>
          <a:p>
            <a:pPr algn="r" rtl="1">
              <a:lnSpc>
                <a:spcPct val="120000"/>
              </a:lnSpc>
            </a:pPr>
            <a:r>
              <a:rPr lang="fa-IR" sz="2800" b="1" dirty="0" smtClean="0">
                <a:cs typeface="B Zar" panose="00000400000000000000" pitchFamily="2" charset="-78"/>
              </a:rPr>
              <a:t>-رژم غذایی سالم</a:t>
            </a:r>
          </a:p>
          <a:p>
            <a:pPr algn="r" rtl="1">
              <a:lnSpc>
                <a:spcPct val="120000"/>
              </a:lnSpc>
            </a:pPr>
            <a:r>
              <a:rPr lang="fa-IR" sz="2800" b="1" dirty="0" smtClean="0">
                <a:cs typeface="B Zar" panose="00000400000000000000" pitchFamily="2" charset="-78"/>
              </a:rPr>
              <a:t>-ورزش</a:t>
            </a:r>
          </a:p>
          <a:p>
            <a:pPr algn="r" rtl="1">
              <a:lnSpc>
                <a:spcPct val="120000"/>
              </a:lnSpc>
            </a:pPr>
            <a:r>
              <a:rPr lang="fa-IR" sz="2800" b="1" dirty="0" smtClean="0">
                <a:cs typeface="B Zar" panose="00000400000000000000" pitchFamily="2" charset="-78"/>
              </a:rPr>
              <a:t>-تمرین مکرر</a:t>
            </a:r>
          </a:p>
          <a:p>
            <a:pPr algn="r" rtl="1">
              <a:lnSpc>
                <a:spcPct val="120000"/>
              </a:lnSpc>
            </a:pPr>
            <a:r>
              <a:rPr lang="fa-IR" sz="2800" b="1" dirty="0" smtClean="0">
                <a:cs typeface="B Zar" panose="00000400000000000000" pitchFamily="2" charset="-78"/>
              </a:rPr>
              <a:t>مرور روند کاهش وزن</a:t>
            </a:r>
          </a:p>
          <a:p>
            <a:pPr algn="r" rtl="1">
              <a:lnSpc>
                <a:spcPct val="200000"/>
              </a:lnSpc>
            </a:pPr>
            <a:endParaRPr lang="fa-IR" b="1" dirty="0">
              <a:cs typeface="B Zar" panose="00000400000000000000" pitchFamily="2" charset="-78"/>
            </a:endParaRPr>
          </a:p>
          <a:p>
            <a:pPr algn="r" rtl="1">
              <a:lnSpc>
                <a:spcPct val="200000"/>
              </a:lnSpc>
            </a:pPr>
            <a:endParaRPr lang="fa-IR" b="1" dirty="0" smtClean="0">
              <a:cs typeface="B Zar" panose="00000400000000000000" pitchFamily="2" charset="-78"/>
            </a:endParaRPr>
          </a:p>
          <a:p>
            <a:pPr algn="r" rtl="1">
              <a:lnSpc>
                <a:spcPct val="200000"/>
              </a:lnSpc>
            </a:pPr>
            <a:endParaRPr lang="fa-IR" b="1" dirty="0">
              <a:cs typeface="B Zar" panose="00000400000000000000" pitchFamily="2" charset="-78"/>
            </a:endParaRPr>
          </a:p>
          <a:p>
            <a:pPr algn="r" rtl="1">
              <a:lnSpc>
                <a:spcPct val="200000"/>
              </a:lnSpc>
            </a:pPr>
            <a:endParaRPr lang="en-US" b="1" dirty="0">
              <a:cs typeface="B Zar" panose="00000400000000000000" pitchFamily="2" charset="-78"/>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20" y="2646138"/>
            <a:ext cx="1815463" cy="367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120</a:t>
            </a:fld>
            <a:endParaRPr lang="en-US"/>
          </a:p>
        </p:txBody>
      </p:sp>
    </p:spTree>
    <p:extLst>
      <p:ext uri="{BB962C8B-B14F-4D97-AF65-F5344CB8AC3E}">
        <p14:creationId xmlns:p14="http://schemas.microsoft.com/office/powerpoint/2010/main" val="19679056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19510" y="2011680"/>
            <a:ext cx="9613861" cy="3650189"/>
          </a:xfrm>
        </p:spPr>
        <p:txBody>
          <a:bodyPr>
            <a:normAutofit lnSpcReduction="10000"/>
          </a:bodyPr>
          <a:lstStyle/>
          <a:p>
            <a:pPr algn="r" rtl="1">
              <a:lnSpc>
                <a:spcPct val="200000"/>
              </a:lnSpc>
            </a:pPr>
            <a:r>
              <a:rPr lang="fa-IR" sz="2800" b="1" dirty="0" smtClean="0">
                <a:cs typeface="B Zar" panose="00000400000000000000" pitchFamily="2" charset="-78"/>
              </a:rPr>
              <a:t>تصور کردن و شبیه سازی به تنهایی کافی نیست</a:t>
            </a:r>
          </a:p>
          <a:p>
            <a:pPr algn="r" rtl="1">
              <a:lnSpc>
                <a:spcPct val="200000"/>
              </a:lnSpc>
            </a:pPr>
            <a:r>
              <a:rPr lang="fa-IR" sz="2800" b="1" dirty="0" smtClean="0">
                <a:cs typeface="B Zar" panose="00000400000000000000" pitchFamily="2" charset="-78"/>
              </a:rPr>
              <a:t>همواره از خودتان این سئوال را بپرسید:</a:t>
            </a:r>
          </a:p>
          <a:p>
            <a:pPr algn="r" rtl="1">
              <a:lnSpc>
                <a:spcPct val="200000"/>
              </a:lnSpc>
            </a:pPr>
            <a:r>
              <a:rPr lang="fa-IR" sz="2800" b="1" dirty="0" smtClean="0">
                <a:solidFill>
                  <a:srgbClr val="FFFF00"/>
                </a:solidFill>
                <a:cs typeface="B Zar" panose="00000400000000000000" pitchFamily="2" charset="-78"/>
              </a:rPr>
              <a:t>هدفی که تصویر سازی و شبیه سازی کرده ام را چرا می خواهم به آن دست پیدا کنم؟</a:t>
            </a:r>
            <a:endParaRPr lang="en-US" sz="2800" b="1" dirty="0">
              <a:solidFill>
                <a:srgbClr val="FFFF00"/>
              </a:solidFill>
              <a:cs typeface="B Zar" panose="00000400000000000000" pitchFamily="2" charset="-78"/>
            </a:endParaRPr>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121</a:t>
            </a:fld>
            <a:endParaRPr lang="en-US"/>
          </a:p>
        </p:txBody>
      </p:sp>
    </p:spTree>
    <p:extLst>
      <p:ext uri="{BB962C8B-B14F-4D97-AF65-F5344CB8AC3E}">
        <p14:creationId xmlns:p14="http://schemas.microsoft.com/office/powerpoint/2010/main" val="11201859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733709"/>
            <a:ext cx="8144134" cy="1942794"/>
          </a:xfrm>
        </p:spPr>
        <p:txBody>
          <a:bodyPr/>
          <a:lstStyle/>
          <a:p>
            <a:pPr rtl="1"/>
            <a:r>
              <a:rPr lang="fa-IR" b="1" dirty="0">
                <a:cs typeface="B Zar" panose="00000400000000000000" pitchFamily="2" charset="-78"/>
              </a:rPr>
              <a:t>گام دوم: منتظر  انگیزه نمانید</a:t>
            </a:r>
            <a:br>
              <a:rPr lang="fa-IR" b="1" dirty="0">
                <a:cs typeface="B Zar" panose="00000400000000000000" pitchFamily="2" charset="-78"/>
              </a:rPr>
            </a:br>
            <a:endParaRPr lang="en-US" b="1" dirty="0">
              <a:cs typeface="B Zar" panose="00000400000000000000" pitchFamily="2" charset="-78"/>
            </a:endParaRP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122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 y="4332333"/>
            <a:ext cx="9022534"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9946942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267" y="410368"/>
            <a:ext cx="10515600" cy="1575185"/>
          </a:xfrm>
        </p:spPr>
        <p:txBody>
          <a:bodyPr>
            <a:normAutofit/>
          </a:bodyPr>
          <a:lstStyle/>
          <a:p>
            <a:pPr algn="ctr"/>
            <a:r>
              <a:rPr lang="fa-IR" b="1" dirty="0" smtClean="0">
                <a:solidFill>
                  <a:srgbClr val="FFFF00"/>
                </a:solidFill>
                <a:cs typeface="B Zar" panose="00000400000000000000" pitchFamily="2" charset="-78"/>
              </a:rPr>
              <a:t>  راهکارهای گام </a:t>
            </a:r>
            <a:r>
              <a:rPr lang="fa-IR" b="1" dirty="0">
                <a:solidFill>
                  <a:srgbClr val="FFFF00"/>
                </a:solidFill>
                <a:cs typeface="B Zar" panose="00000400000000000000" pitchFamily="2" charset="-78"/>
              </a:rPr>
              <a:t>دوم</a:t>
            </a:r>
            <a:r>
              <a:rPr lang="fa-IR" b="1" dirty="0" smtClean="0">
                <a:solidFill>
                  <a:srgbClr val="FFFF00"/>
                </a:solidFill>
                <a:cs typeface="B Zar" panose="00000400000000000000" pitchFamily="2" charset="-78"/>
              </a:rPr>
              <a:t>: منتظر  </a:t>
            </a:r>
            <a:r>
              <a:rPr lang="fa-IR" b="1" dirty="0">
                <a:solidFill>
                  <a:srgbClr val="FFFF00"/>
                </a:solidFill>
                <a:cs typeface="B Zar" panose="00000400000000000000" pitchFamily="2" charset="-78"/>
              </a:rPr>
              <a:t>انگیزه نمانید</a:t>
            </a:r>
            <a:br>
              <a:rPr lang="fa-IR" b="1" dirty="0">
                <a:solidFill>
                  <a:srgbClr val="FFFF00"/>
                </a:solidFill>
                <a:cs typeface="B Zar" panose="00000400000000000000" pitchFamily="2" charset="-78"/>
              </a:rPr>
            </a:br>
            <a:endParaRPr lang="en-US" b="1" dirty="0">
              <a:solidFill>
                <a:srgbClr val="FFFF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3200" b="1" dirty="0" smtClean="0">
                <a:cs typeface="B Zar" panose="00000400000000000000" pitchFamily="2" charset="-78"/>
              </a:rPr>
              <a:t>منتظر زمانی نباشید که انگیزه شروع کردن به سراغتان بیاید</a:t>
            </a:r>
          </a:p>
          <a:p>
            <a:pPr algn="r" rtl="1">
              <a:lnSpc>
                <a:spcPct val="150000"/>
              </a:lnSpc>
            </a:pPr>
            <a:r>
              <a:rPr lang="fa-IR" sz="3200" b="1" dirty="0" smtClean="0">
                <a:cs typeface="B Zar" panose="00000400000000000000" pitchFamily="2" charset="-78"/>
              </a:rPr>
              <a:t>بهانه را کنار بگذارید</a:t>
            </a:r>
          </a:p>
          <a:p>
            <a:pPr algn="r" rtl="1">
              <a:lnSpc>
                <a:spcPct val="150000"/>
              </a:lnSpc>
            </a:pPr>
            <a:r>
              <a:rPr lang="fa-IR" sz="3200" b="1" dirty="0" smtClean="0">
                <a:cs typeface="B Zar" panose="00000400000000000000" pitchFamily="2" charset="-78"/>
              </a:rPr>
              <a:t>خود را از تمام رفتارهای ناسالم و آسیب زننده  که بطور مداوم در حال انجام آن ها هستید خلاص کنید</a:t>
            </a:r>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123</a:t>
            </a:fld>
            <a:endParaRPr lang="en-US"/>
          </a:p>
        </p:txBody>
      </p:sp>
    </p:spTree>
    <p:extLst>
      <p:ext uri="{BB962C8B-B14F-4D97-AF65-F5344CB8AC3E}">
        <p14:creationId xmlns:p14="http://schemas.microsoft.com/office/powerpoint/2010/main" val="37732345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0321" y="2024743"/>
            <a:ext cx="9613861" cy="3911446"/>
          </a:xfrm>
        </p:spPr>
        <p:txBody>
          <a:bodyPr>
            <a:normAutofit/>
          </a:bodyPr>
          <a:lstStyle/>
          <a:p>
            <a:pPr algn="r" rtl="1">
              <a:lnSpc>
                <a:spcPct val="200000"/>
              </a:lnSpc>
            </a:pPr>
            <a:r>
              <a:rPr lang="fa-IR" sz="3200" b="1" dirty="0" smtClean="0">
                <a:solidFill>
                  <a:srgbClr val="FFFF00"/>
                </a:solidFill>
                <a:cs typeface="B Zar" panose="00000400000000000000" pitchFamily="2" charset="-78"/>
              </a:rPr>
              <a:t>از توانای مغزتان برای تصمیم گیری استفاده کنید</a:t>
            </a:r>
          </a:p>
          <a:p>
            <a:pPr algn="r" rtl="1">
              <a:lnSpc>
                <a:spcPct val="200000"/>
              </a:lnSpc>
            </a:pPr>
            <a:r>
              <a:rPr lang="fa-IR" sz="2800" b="1" dirty="0" smtClean="0">
                <a:solidFill>
                  <a:srgbClr val="FFFF00"/>
                </a:solidFill>
                <a:cs typeface="B Zar" panose="00000400000000000000" pitchFamily="2" charset="-78"/>
              </a:rPr>
              <a:t>چارلز داهیک نویسنده کتاب  «قدرت عادت» علت سخت بودن انضباط شخصی را کارکرد بخش خاصی از مغز می داند</a:t>
            </a:r>
            <a:endParaRPr lang="en-US" sz="2800" b="1" dirty="0">
              <a:solidFill>
                <a:srgbClr val="FFFF00"/>
              </a:solidFill>
              <a:cs typeface="B Zar" panose="00000400000000000000" pitchFamily="2" charset="-78"/>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75" y="5734594"/>
            <a:ext cx="9686795" cy="97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124</a:t>
            </a:fld>
            <a:endParaRPr lang="en-US"/>
          </a:p>
        </p:txBody>
      </p:sp>
    </p:spTree>
    <p:extLst>
      <p:ext uri="{BB962C8B-B14F-4D97-AF65-F5344CB8AC3E}">
        <p14:creationId xmlns:p14="http://schemas.microsoft.com/office/powerpoint/2010/main" val="7909621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0321" y="1867989"/>
            <a:ext cx="9613861" cy="4068200"/>
          </a:xfrm>
        </p:spPr>
        <p:txBody>
          <a:bodyPr>
            <a:noAutofit/>
          </a:bodyPr>
          <a:lstStyle/>
          <a:p>
            <a:pPr algn="r" rtl="1">
              <a:lnSpc>
                <a:spcPct val="150000"/>
              </a:lnSpc>
            </a:pPr>
            <a:r>
              <a:rPr lang="fa-IR" sz="2800" b="1" dirty="0" smtClean="0">
                <a:cs typeface="B Zar" panose="00000400000000000000" pitchFamily="2" charset="-78"/>
              </a:rPr>
              <a:t>تصمیم های ما در قشر پیشانی مغز شکل می گیرد</a:t>
            </a:r>
          </a:p>
          <a:p>
            <a:pPr algn="r" rtl="1">
              <a:lnSpc>
                <a:spcPct val="150000"/>
              </a:lnSpc>
            </a:pPr>
            <a:r>
              <a:rPr lang="fa-IR" sz="2800" b="1" dirty="0" smtClean="0">
                <a:cs typeface="B Zar" panose="00000400000000000000" pitchFamily="2" charset="-78"/>
              </a:rPr>
              <a:t>وقتی رفتار خاصی به عادت تبدیل می شود، کار گره های قاعده ای مغز آغاز می شود</a:t>
            </a:r>
          </a:p>
          <a:p>
            <a:pPr algn="r" rtl="1">
              <a:lnSpc>
                <a:spcPct val="150000"/>
              </a:lnSpc>
            </a:pPr>
            <a:r>
              <a:rPr lang="fa-IR" sz="2800" b="1" dirty="0" smtClean="0">
                <a:cs typeface="B Zar" panose="00000400000000000000" pitchFamily="2" charset="-78"/>
              </a:rPr>
              <a:t>عقده ها یا گره های قاعده ای مغز با خاطرات، احساسات  و الگوهای رفتاری سر و کار دارد</a:t>
            </a:r>
            <a:endParaRPr lang="en-US" sz="2800" b="1" dirty="0">
              <a:cs typeface="B Zar" panose="00000400000000000000" pitchFamily="2" charset="-78"/>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49" y="5238206"/>
            <a:ext cx="5399347" cy="1409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125</a:t>
            </a:fld>
            <a:endParaRPr lang="en-US"/>
          </a:p>
        </p:txBody>
      </p:sp>
    </p:spTree>
    <p:extLst>
      <p:ext uri="{BB962C8B-B14F-4D97-AF65-F5344CB8AC3E}">
        <p14:creationId xmlns:p14="http://schemas.microsoft.com/office/powerpoint/2010/main" val="27535666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3200" b="1" dirty="0" smtClean="0">
                <a:cs typeface="B Zar" panose="00000400000000000000" pitchFamily="2" charset="-78"/>
              </a:rPr>
              <a:t>بنابر این اگر می خواهید عادتی را کنار بگذارید و عادت هایی جدید را جایگزین نمایید </a:t>
            </a:r>
          </a:p>
          <a:p>
            <a:pPr algn="r" rtl="1">
              <a:lnSpc>
                <a:spcPct val="150000"/>
              </a:lnSpc>
            </a:pPr>
            <a:r>
              <a:rPr lang="fa-IR" sz="3200" b="1" dirty="0" smtClean="0">
                <a:cs typeface="B Zar" panose="00000400000000000000" pitchFamily="2" charset="-78"/>
              </a:rPr>
              <a:t>تصمیم گیرهای پویا و فعالیت مستمر را شروع کنید</a:t>
            </a:r>
            <a:endParaRPr lang="en-US" sz="3200" b="1" dirty="0">
              <a:cs typeface="B Zar" panose="00000400000000000000" pitchFamily="2" charset="-78"/>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624" y="5037957"/>
            <a:ext cx="7035364"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126</a:t>
            </a:fld>
            <a:endParaRPr lang="en-US"/>
          </a:p>
        </p:txBody>
      </p:sp>
    </p:spTree>
    <p:extLst>
      <p:ext uri="{BB962C8B-B14F-4D97-AF65-F5344CB8AC3E}">
        <p14:creationId xmlns:p14="http://schemas.microsoft.com/office/powerpoint/2010/main" val="902481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3200" b="1" dirty="0" smtClean="0">
                <a:cs typeface="B Zar" panose="00000400000000000000" pitchFamily="2" charset="-78"/>
              </a:rPr>
              <a:t>عادت بهانه آوردن را ترک کنید</a:t>
            </a:r>
          </a:p>
          <a:p>
            <a:pPr algn="r" rtl="1">
              <a:lnSpc>
                <a:spcPct val="150000"/>
              </a:lnSpc>
            </a:pPr>
            <a:r>
              <a:rPr lang="fa-IR" sz="3200" b="1" dirty="0" smtClean="0">
                <a:cs typeface="B Zar" panose="00000400000000000000" pitchFamily="2" charset="-78"/>
              </a:rPr>
              <a:t>عادت ناسالم به تعویق انداختن امور و کارها را به عنوان یک ویژگی و عادت را از زندگی حذف کنید</a:t>
            </a:r>
          </a:p>
          <a:p>
            <a:pPr algn="r" rtl="1">
              <a:lnSpc>
                <a:spcPct val="150000"/>
              </a:lnSpc>
            </a:pPr>
            <a:r>
              <a:rPr lang="fa-IR" sz="3200" b="1" dirty="0" smtClean="0">
                <a:cs typeface="B Zar" panose="00000400000000000000" pitchFamily="2" charset="-78"/>
              </a:rPr>
              <a:t>با خودتان صادق باشید و علت واقعی بهانه آوردن را پیدا کنید</a:t>
            </a:r>
            <a:endParaRPr lang="en-US" sz="3200" b="1" dirty="0">
              <a:cs typeface="B Zar" panose="00000400000000000000" pitchFamily="2" charset="-78"/>
            </a:endParaRPr>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127</a:t>
            </a:fld>
            <a:endParaRPr lang="en-US"/>
          </a:p>
        </p:txBody>
      </p:sp>
    </p:spTree>
    <p:extLst>
      <p:ext uri="{BB962C8B-B14F-4D97-AF65-F5344CB8AC3E}">
        <p14:creationId xmlns:p14="http://schemas.microsoft.com/office/powerpoint/2010/main" val="28244663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733709"/>
            <a:ext cx="8144134" cy="1668474"/>
          </a:xfrm>
        </p:spPr>
        <p:txBody>
          <a:bodyPr/>
          <a:lstStyle/>
          <a:p>
            <a:pPr lvl="0">
              <a:spcBef>
                <a:spcPts val="1000"/>
              </a:spcBef>
            </a:pPr>
            <a:r>
              <a:rPr lang="fa-IR" b="1" dirty="0" smtClean="0">
                <a:solidFill>
                  <a:srgbClr val="FFFF00"/>
                </a:solidFill>
                <a:cs typeface="B Zar" panose="00000400000000000000" pitchFamily="2" charset="-78"/>
              </a:rPr>
              <a:t>گام سوم:</a:t>
            </a:r>
            <a:r>
              <a:rPr lang="fa-IR" sz="4000" b="1" dirty="0">
                <a:solidFill>
                  <a:srgbClr val="FFFF00"/>
                </a:solidFill>
                <a:cs typeface="B Zar" panose="00000400000000000000" pitchFamily="2" charset="-78"/>
              </a:rPr>
              <a:t>استراتژی عمل داشته باشید</a:t>
            </a:r>
            <a:r>
              <a:rPr lang="en-US" sz="4000" b="1" dirty="0">
                <a:solidFill>
                  <a:srgbClr val="FFFF00"/>
                </a:solidFill>
                <a:cs typeface="B Zar" panose="00000400000000000000" pitchFamily="2" charset="-78"/>
              </a:rPr>
              <a:t/>
            </a:r>
            <a:br>
              <a:rPr lang="en-US" sz="4000" b="1" dirty="0">
                <a:solidFill>
                  <a:srgbClr val="FFFF00"/>
                </a:solidFill>
                <a:cs typeface="B Zar" panose="00000400000000000000" pitchFamily="2" charset="-78"/>
              </a:rPr>
            </a:br>
            <a:endParaRPr lang="en-US" b="1" dirty="0">
              <a:solidFill>
                <a:srgbClr val="FFFF00"/>
              </a:solidFill>
              <a:cs typeface="B Zar" panose="00000400000000000000" pitchFamily="2" charset="-78"/>
            </a:endParaRPr>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128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9419032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3326" y="1933303"/>
            <a:ext cx="11341361" cy="4245428"/>
          </a:xfrm>
        </p:spPr>
        <p:txBody>
          <a:bodyPr>
            <a:normAutofit/>
          </a:bodyPr>
          <a:lstStyle/>
          <a:p>
            <a:pPr algn="r" rtl="1">
              <a:lnSpc>
                <a:spcPct val="200000"/>
              </a:lnSpc>
            </a:pPr>
            <a:r>
              <a:rPr lang="fa-IR" sz="2800" b="1" dirty="0" smtClean="0">
                <a:cs typeface="B Zar" panose="00000400000000000000" pitchFamily="2" charset="-78"/>
              </a:rPr>
              <a:t>عمل کردن به اقدامات و گام های لازم برای دستیابی به اهداف با داشتن نقشه راه یا استراتژی مشخص امکان پذیر است</a:t>
            </a:r>
          </a:p>
          <a:p>
            <a:pPr algn="r" rtl="1">
              <a:lnSpc>
                <a:spcPct val="200000"/>
              </a:lnSpc>
            </a:pPr>
            <a:endParaRPr lang="en-US" sz="2800" b="1" dirty="0">
              <a:cs typeface="B Zar" panose="00000400000000000000" pitchFamily="2" charset="-78"/>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920" y="3925802"/>
            <a:ext cx="7205249"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129</a:t>
            </a:fld>
            <a:endParaRPr lang="en-US"/>
          </a:p>
        </p:txBody>
      </p:sp>
    </p:spTree>
    <p:extLst>
      <p:ext uri="{BB962C8B-B14F-4D97-AF65-F5344CB8AC3E}">
        <p14:creationId xmlns:p14="http://schemas.microsoft.com/office/powerpoint/2010/main" val="306784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pPr lvl="0" algn="ctr" rtl="1">
              <a:lnSpc>
                <a:spcPct val="150000"/>
              </a:lnSpc>
              <a:spcBef>
                <a:spcPts val="1000"/>
              </a:spcBef>
            </a:pPr>
            <a:r>
              <a:rPr lang="fa-IR" sz="4400" b="1" dirty="0">
                <a:solidFill>
                  <a:srgbClr val="FFFF00"/>
                </a:solidFill>
                <a:cs typeface="B Zar" panose="00000400000000000000" pitchFamily="2" charset="-78"/>
              </a:rPr>
              <a:t>ج: رفتار نهان </a:t>
            </a:r>
          </a:p>
        </p:txBody>
      </p:sp>
      <p:sp>
        <p:nvSpPr>
          <p:cNvPr id="3" name="Content Placeholder 2"/>
          <p:cNvSpPr>
            <a:spLocks noGrp="1"/>
          </p:cNvSpPr>
          <p:nvPr>
            <p:ph idx="1"/>
          </p:nvPr>
        </p:nvSpPr>
        <p:spPr>
          <a:xfrm>
            <a:off x="680321" y="2063931"/>
            <a:ext cx="9613861" cy="3872258"/>
          </a:xfrm>
        </p:spPr>
        <p:style>
          <a:lnRef idx="3">
            <a:schemeClr val="lt1"/>
          </a:lnRef>
          <a:fillRef idx="1">
            <a:schemeClr val="accent5"/>
          </a:fillRef>
          <a:effectRef idx="1">
            <a:schemeClr val="accent5"/>
          </a:effectRef>
          <a:fontRef idx="minor">
            <a:schemeClr val="lt1"/>
          </a:fontRef>
        </p:style>
        <p:txBody>
          <a:bodyPr>
            <a:noAutofit/>
          </a:bodyPr>
          <a:lstStyle/>
          <a:p>
            <a:pPr lvl="0" algn="just" rtl="1">
              <a:lnSpc>
                <a:spcPct val="150000"/>
              </a:lnSpc>
              <a:buNone/>
            </a:pPr>
            <a:r>
              <a:rPr lang="fa-IR" sz="3200" b="1" dirty="0" smtClean="0">
                <a:solidFill>
                  <a:prstClr val="white"/>
                </a:solidFill>
                <a:cs typeface="B Zar" panose="00000400000000000000" pitchFamily="2" charset="-78"/>
              </a:rPr>
              <a:t>رفتار </a:t>
            </a:r>
            <a:r>
              <a:rPr lang="fa-IR" sz="3200" b="1" dirty="0">
                <a:solidFill>
                  <a:prstClr val="white"/>
                </a:solidFill>
                <a:cs typeface="B Zar" panose="00000400000000000000" pitchFamily="2" charset="-78"/>
              </a:rPr>
              <a:t>نهان به رویدادهای درونی و </a:t>
            </a:r>
            <a:r>
              <a:rPr lang="fa-IR" sz="3200" b="1" dirty="0" smtClean="0">
                <a:solidFill>
                  <a:prstClr val="white"/>
                </a:solidFill>
                <a:cs typeface="B Zar" panose="00000400000000000000" pitchFamily="2" charset="-78"/>
              </a:rPr>
              <a:t>خصوصی فرد </a:t>
            </a:r>
            <a:r>
              <a:rPr lang="fa-IR" sz="3200" b="1" dirty="0">
                <a:solidFill>
                  <a:prstClr val="white"/>
                </a:solidFill>
                <a:cs typeface="B Zar" panose="00000400000000000000" pitchFamily="2" charset="-78"/>
              </a:rPr>
              <a:t>گفته می شود تا آن را از اعمال بیرونی </a:t>
            </a:r>
            <a:r>
              <a:rPr lang="fa-IR" sz="3200" b="1" dirty="0" smtClean="0">
                <a:solidFill>
                  <a:prstClr val="white"/>
                </a:solidFill>
                <a:cs typeface="B Zar" panose="00000400000000000000" pitchFamily="2" charset="-78"/>
              </a:rPr>
              <a:t>که </a:t>
            </a:r>
            <a:r>
              <a:rPr lang="fa-IR" sz="3200" b="1" dirty="0">
                <a:solidFill>
                  <a:prstClr val="white"/>
                </a:solidFill>
                <a:cs typeface="B Zar" panose="00000400000000000000" pitchFamily="2" charset="-78"/>
              </a:rPr>
              <a:t>رفتار آشکار نام گرفته متمایز </a:t>
            </a:r>
            <a:r>
              <a:rPr lang="fa-IR" sz="3200" b="1" dirty="0" smtClean="0">
                <a:solidFill>
                  <a:prstClr val="white"/>
                </a:solidFill>
                <a:cs typeface="B Zar" panose="00000400000000000000" pitchFamily="2" charset="-78"/>
              </a:rPr>
              <a:t>سازد</a:t>
            </a:r>
          </a:p>
          <a:p>
            <a:pPr lvl="0" algn="just" rtl="1">
              <a:lnSpc>
                <a:spcPct val="150000"/>
              </a:lnSpc>
              <a:buNone/>
            </a:pPr>
            <a:r>
              <a:rPr lang="fa-IR" sz="3200" b="1" dirty="0">
                <a:solidFill>
                  <a:prstClr val="white"/>
                </a:solidFill>
                <a:cs typeface="B Zar" panose="00000400000000000000" pitchFamily="2" charset="-78"/>
              </a:rPr>
              <a:t>رفتار </a:t>
            </a:r>
            <a:r>
              <a:rPr lang="fa-IR" sz="3200" b="1" dirty="0" smtClean="0">
                <a:solidFill>
                  <a:prstClr val="white"/>
                </a:solidFill>
                <a:cs typeface="B Zar" panose="00000400000000000000" pitchFamily="2" charset="-78"/>
              </a:rPr>
              <a:t>نهان همان </a:t>
            </a:r>
            <a:r>
              <a:rPr lang="fa-IR" sz="3200" b="1" dirty="0">
                <a:solidFill>
                  <a:srgbClr val="FFFF00"/>
                </a:solidFill>
                <a:cs typeface="B Zar" panose="00000400000000000000" pitchFamily="2" charset="-78"/>
              </a:rPr>
              <a:t>فراگرد تفکر </a:t>
            </a:r>
            <a:r>
              <a:rPr lang="fa-IR" sz="3200" b="1" dirty="0">
                <a:solidFill>
                  <a:prstClr val="white"/>
                </a:solidFill>
                <a:cs typeface="B Zar" panose="00000400000000000000" pitchFamily="2" charset="-78"/>
              </a:rPr>
              <a:t>است که معانی و نمادها را </a:t>
            </a:r>
            <a:r>
              <a:rPr lang="fa-IR" sz="3200" b="1" dirty="0" smtClean="0">
                <a:solidFill>
                  <a:prstClr val="white"/>
                </a:solidFill>
                <a:cs typeface="B Zar" panose="00000400000000000000" pitchFamily="2" charset="-78"/>
              </a:rPr>
              <a:t>در بر </a:t>
            </a:r>
            <a:r>
              <a:rPr lang="fa-IR" sz="3200" b="1" dirty="0">
                <a:solidFill>
                  <a:prstClr val="white"/>
                </a:solidFill>
                <a:cs typeface="B Zar" panose="00000400000000000000" pitchFamily="2" charset="-78"/>
              </a:rPr>
              <a:t>می‌گیرد.</a:t>
            </a:r>
            <a:endParaRPr lang="fa-IR" sz="3200" b="1" dirty="0" smtClean="0">
              <a:solidFill>
                <a:prstClr val="white"/>
              </a:solidFill>
              <a:cs typeface="B Zar" panose="00000400000000000000" pitchFamily="2" charset="-78"/>
            </a:endParaRPr>
          </a:p>
          <a:p>
            <a:pPr lvl="0" algn="just" rtl="1">
              <a:lnSpc>
                <a:spcPct val="150000"/>
              </a:lnSpc>
              <a:buNone/>
            </a:pPr>
            <a:endParaRPr lang="en-US" sz="32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813" y="5172891"/>
            <a:ext cx="5469930" cy="150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13</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770502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FF00"/>
                </a:solidFill>
                <a:cs typeface="B Zar" panose="00000400000000000000" pitchFamily="2" charset="-78"/>
              </a:rPr>
              <a:t>پیش از طرح ریزی استراتژی</a:t>
            </a:r>
            <a:endParaRPr lang="en-US" b="1" dirty="0">
              <a:solidFill>
                <a:srgbClr val="FFFF00"/>
              </a:solidFill>
              <a:cs typeface="B Zar" panose="00000400000000000000" pitchFamily="2" charset="-78"/>
            </a:endParaRPr>
          </a:p>
        </p:txBody>
      </p:sp>
      <p:sp>
        <p:nvSpPr>
          <p:cNvPr id="3" name="Content Placeholder 2"/>
          <p:cNvSpPr>
            <a:spLocks noGrp="1"/>
          </p:cNvSpPr>
          <p:nvPr>
            <p:ph idx="1"/>
          </p:nvPr>
        </p:nvSpPr>
        <p:spPr>
          <a:xfrm>
            <a:off x="680321" y="2168434"/>
            <a:ext cx="9613861" cy="3767755"/>
          </a:xfrm>
        </p:spPr>
        <p:txBody>
          <a:bodyPr>
            <a:noAutofit/>
          </a:bodyPr>
          <a:lstStyle/>
          <a:p>
            <a:pPr algn="r" rtl="1">
              <a:lnSpc>
                <a:spcPct val="100000"/>
              </a:lnSpc>
            </a:pPr>
            <a:r>
              <a:rPr lang="fa-IR" sz="2800" b="1" dirty="0" smtClean="0">
                <a:cs typeface="B Zar" panose="00000400000000000000" pitchFamily="2" charset="-78"/>
              </a:rPr>
              <a:t>گام هایی که باید در مسیر دست یابی به اهدافتان باید بردارید را در یک جدول قرار دهید</a:t>
            </a:r>
          </a:p>
          <a:p>
            <a:pPr algn="r" rtl="1">
              <a:lnSpc>
                <a:spcPct val="100000"/>
              </a:lnSpc>
            </a:pPr>
            <a:r>
              <a:rPr lang="fa-IR" sz="2800" b="1" dirty="0" smtClean="0">
                <a:cs typeface="B Zar" panose="00000400000000000000" pitchFamily="2" charset="-78"/>
              </a:rPr>
              <a:t>برای هر گام اولویت ، زمان انجام ، مشکلات و موانع احتمالی و استراتژی های کمک کننده را مشخص کنید.</a:t>
            </a:r>
          </a:p>
          <a:p>
            <a:pPr algn="r" rtl="1">
              <a:lnSpc>
                <a:spcPct val="100000"/>
              </a:lnSpc>
            </a:pPr>
            <a:r>
              <a:rPr lang="fa-IR" sz="2800" b="1" dirty="0" smtClean="0">
                <a:cs typeface="B Zar" panose="00000400000000000000" pitchFamily="2" charset="-78"/>
              </a:rPr>
              <a:t>خود را برای اقدام آماده کنید.</a:t>
            </a:r>
          </a:p>
          <a:p>
            <a:pPr algn="r" rtl="1">
              <a:lnSpc>
                <a:spcPct val="100000"/>
              </a:lnSpc>
            </a:pPr>
            <a:endParaRPr lang="fa-IR" sz="2800" b="1" dirty="0" smtClean="0">
              <a:cs typeface="B Zar" panose="00000400000000000000" pitchFamily="2" charset="-78"/>
            </a:endParaRPr>
          </a:p>
          <a:p>
            <a:pPr marL="0" indent="0" algn="r" rtl="1">
              <a:lnSpc>
                <a:spcPct val="100000"/>
              </a:lnSpc>
              <a:buNone/>
            </a:pPr>
            <a:endParaRPr lang="fa-IR" sz="2800" b="1" dirty="0" smtClean="0">
              <a:cs typeface="B Zar" panose="00000400000000000000" pitchFamily="2" charset="-78"/>
            </a:endParaRPr>
          </a:p>
          <a:p>
            <a:pPr marL="0" indent="0" algn="r" rtl="1">
              <a:lnSpc>
                <a:spcPct val="100000"/>
              </a:lnSpc>
              <a:buNone/>
            </a:pPr>
            <a:endParaRPr lang="en-US" sz="2800" b="1" dirty="0">
              <a:cs typeface="B Zar" panose="00000400000000000000" pitchFamily="2" charset="-78"/>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07" y="4937759"/>
            <a:ext cx="10004120" cy="145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130</a:t>
            </a:fld>
            <a:endParaRPr lang="en-US"/>
          </a:p>
        </p:txBody>
      </p:sp>
    </p:spTree>
    <p:extLst>
      <p:ext uri="{BB962C8B-B14F-4D97-AF65-F5344CB8AC3E}">
        <p14:creationId xmlns:p14="http://schemas.microsoft.com/office/powerpoint/2010/main" val="41966249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anose="00000400000000000000" pitchFamily="2" charset="-78"/>
              </a:rPr>
              <a:t>پیش از طرح ریزی استراتژی</a:t>
            </a:r>
            <a:endParaRPr lang="en-US" b="1" dirty="0">
              <a:cs typeface="B Zar" panose="00000400000000000000" pitchFamily="2" charset="-78"/>
            </a:endParaRPr>
          </a:p>
        </p:txBody>
      </p:sp>
      <p:sp>
        <p:nvSpPr>
          <p:cNvPr id="3" name="Content Placeholder 2"/>
          <p:cNvSpPr>
            <a:spLocks noGrp="1"/>
          </p:cNvSpPr>
          <p:nvPr>
            <p:ph idx="1"/>
          </p:nvPr>
        </p:nvSpPr>
        <p:spPr/>
        <p:txBody>
          <a:bodyPr>
            <a:noAutofit/>
          </a:bodyPr>
          <a:lstStyle/>
          <a:p>
            <a:pPr algn="r" rtl="1">
              <a:lnSpc>
                <a:spcPct val="150000"/>
              </a:lnSpc>
            </a:pPr>
            <a:r>
              <a:rPr lang="fa-IR" sz="3200" b="1" dirty="0" smtClean="0">
                <a:cs typeface="B Zar" panose="00000400000000000000" pitchFamily="2" charset="-78"/>
              </a:rPr>
              <a:t>وقتی تمام اطلاعات لازم و ضروری را در مورد کارهایی که باید انجام دهید را جمع آوری نمودید، سراغ مرحله بعدی بروید.</a:t>
            </a:r>
          </a:p>
          <a:p>
            <a:pPr algn="r" rtl="1">
              <a:lnSpc>
                <a:spcPct val="150000"/>
              </a:lnSpc>
            </a:pPr>
            <a:r>
              <a:rPr lang="fa-IR" sz="3200" b="1" dirty="0" smtClean="0">
                <a:cs typeface="B Zar" panose="00000400000000000000" pitchFamily="2" charset="-78"/>
              </a:rPr>
              <a:t>گام بعدی عمل کردن استََ</a:t>
            </a:r>
          </a:p>
          <a:p>
            <a:pPr marL="0" indent="0" algn="r" rtl="1">
              <a:lnSpc>
                <a:spcPct val="150000"/>
              </a:lnSpc>
              <a:buNone/>
            </a:pPr>
            <a:endParaRPr lang="en-US" sz="3200" b="1" dirty="0">
              <a:cs typeface="B Zar" panose="00000400000000000000" pitchFamily="2" charset="-78"/>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35" y="5003075"/>
            <a:ext cx="10421655" cy="12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131</a:t>
            </a:fld>
            <a:endParaRPr lang="en-US"/>
          </a:p>
        </p:txBody>
      </p:sp>
    </p:spTree>
    <p:extLst>
      <p:ext uri="{BB962C8B-B14F-4D97-AF65-F5344CB8AC3E}">
        <p14:creationId xmlns:p14="http://schemas.microsoft.com/office/powerpoint/2010/main" val="2701983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solidFill>
                  <a:srgbClr val="FFFF00"/>
                </a:solidFill>
                <a:cs typeface="B Zar" panose="00000400000000000000" pitchFamily="2" charset="-78"/>
              </a:rPr>
              <a:t>پیش از اقدام به عمل</a:t>
            </a:r>
            <a:endParaRPr lang="en-US" sz="4400" b="1" dirty="0">
              <a:solidFill>
                <a:srgbClr val="FFFF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200000"/>
              </a:lnSpc>
            </a:pPr>
            <a:r>
              <a:rPr lang="fa-IR" sz="3200" b="1" dirty="0" smtClean="0">
                <a:cs typeface="B Zar" panose="00000400000000000000" pitchFamily="2" charset="-78"/>
              </a:rPr>
              <a:t>تمام اطلاعات جمع آوری شده را مرور کنید</a:t>
            </a:r>
          </a:p>
          <a:p>
            <a:pPr algn="r" rtl="1">
              <a:lnSpc>
                <a:spcPct val="200000"/>
              </a:lnSpc>
            </a:pPr>
            <a:r>
              <a:rPr lang="fa-IR" sz="3200" b="1" dirty="0" smtClean="0">
                <a:cs typeface="B Zar" panose="00000400000000000000" pitchFamily="2" charset="-78"/>
              </a:rPr>
              <a:t>اطمینان پیدا کنید که آن ها را فهمیده اید</a:t>
            </a:r>
          </a:p>
          <a:p>
            <a:pPr algn="r" rtl="1">
              <a:lnSpc>
                <a:spcPct val="200000"/>
              </a:lnSpc>
            </a:pPr>
            <a:r>
              <a:rPr lang="fa-IR" sz="3200" b="1" dirty="0" smtClean="0">
                <a:cs typeface="B Zar" panose="00000400000000000000" pitchFamily="2" charset="-78"/>
              </a:rPr>
              <a:t>بی دقتی ها را تشخیص دهید و اصلاح کنید</a:t>
            </a:r>
            <a:endParaRPr lang="en-US" sz="3200" b="1" dirty="0">
              <a:cs typeface="B Zar" panose="00000400000000000000" pitchFamily="2" charset="-78"/>
            </a:endParaRPr>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132</a:t>
            </a:fld>
            <a:endParaRPr lang="en-US"/>
          </a:p>
        </p:txBody>
      </p:sp>
    </p:spTree>
    <p:extLst>
      <p:ext uri="{BB962C8B-B14F-4D97-AF65-F5344CB8AC3E}">
        <p14:creationId xmlns:p14="http://schemas.microsoft.com/office/powerpoint/2010/main" val="18357739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91" y="2733709"/>
            <a:ext cx="8516983" cy="1373070"/>
          </a:xfrm>
        </p:spPr>
        <p:txBody>
          <a:bodyPr/>
          <a:lstStyle/>
          <a:p>
            <a:r>
              <a:rPr lang="fa-IR" sz="3200" b="1" dirty="0" smtClean="0">
                <a:cs typeface="B Zar" panose="00000400000000000000" pitchFamily="2" charset="-78"/>
              </a:rPr>
              <a:t>گام چهارم</a:t>
            </a:r>
            <a:r>
              <a:rPr lang="fa-IR" sz="3200" b="1" dirty="0">
                <a:cs typeface="B Zar" panose="00000400000000000000" pitchFamily="2" charset="-78"/>
              </a:rPr>
              <a:t>: مراقب وسوسه ها و حواس پرتی ها باشید</a:t>
            </a:r>
            <a:br>
              <a:rPr lang="fa-IR" sz="3200" b="1" dirty="0">
                <a:cs typeface="B Zar" panose="00000400000000000000" pitchFamily="2" charset="-78"/>
              </a:rPr>
            </a:br>
            <a:endParaRPr lang="en-US" sz="3200" b="1" dirty="0">
              <a:cs typeface="B Zar" panose="00000400000000000000" pitchFamily="2" charset="-78"/>
            </a:endParaRP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133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72" y="4276409"/>
            <a:ext cx="871864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6685842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cs typeface="B Zar" panose="00000400000000000000" pitchFamily="2" charset="-78"/>
              </a:rPr>
              <a:t>گام چهارم:مراقب وسوسه ها و حواس پرتی ها باشید</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a:lnSpc>
                <a:spcPct val="150000"/>
              </a:lnSpc>
            </a:pPr>
            <a:r>
              <a:rPr lang="fa-IR" sz="2800" b="1" dirty="0" smtClean="0">
                <a:cs typeface="B Zar" panose="00000400000000000000" pitchFamily="2" charset="-78"/>
              </a:rPr>
              <a:t>در مسیر شکل دادن به شخصیت منظم متوجه وسوسه ها و حواس پرتی ها متعددی خواهید شد که ممکن است شما را از هدفتان دور نمایند</a:t>
            </a:r>
          </a:p>
          <a:p>
            <a:pPr algn="r">
              <a:lnSpc>
                <a:spcPct val="150000"/>
              </a:lnSpc>
            </a:pPr>
            <a:r>
              <a:rPr lang="fa-IR" sz="2800" b="1" dirty="0" smtClean="0">
                <a:cs typeface="B Zar" panose="00000400000000000000" pitchFamily="2" charset="-78"/>
              </a:rPr>
              <a:t>برای مقابله با وسوسه ها و حواس پرتی ها قبل از رویارویی نقشه عبور از آن ها را طراحی کنید</a:t>
            </a:r>
            <a:endParaRPr lang="en-US" sz="2800" b="1" dirty="0">
              <a:cs typeface="B Zar" panose="00000400000000000000" pitchFamily="2" charset="-78"/>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636" y="5538657"/>
            <a:ext cx="9018739" cy="131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134</a:t>
            </a:fld>
            <a:endParaRPr lang="en-US"/>
          </a:p>
        </p:txBody>
      </p:sp>
    </p:spTree>
    <p:extLst>
      <p:ext uri="{BB962C8B-B14F-4D97-AF65-F5344CB8AC3E}">
        <p14:creationId xmlns:p14="http://schemas.microsoft.com/office/powerpoint/2010/main" val="24362772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cs typeface="B Zar" panose="00000400000000000000" pitchFamily="2" charset="-78"/>
              </a:rPr>
              <a:t>گام چهارم:مراقب وسوسه ها و حواس پرتی ها باشید</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a:xfrm>
            <a:off x="758698" y="1998618"/>
            <a:ext cx="9613861" cy="3637126"/>
          </a:xfrm>
        </p:spPr>
        <p:txBody>
          <a:bodyPr>
            <a:noAutofit/>
          </a:bodyPr>
          <a:lstStyle/>
          <a:p>
            <a:pPr algn="r" rtl="1">
              <a:lnSpc>
                <a:spcPct val="150000"/>
              </a:lnSpc>
            </a:pPr>
            <a:r>
              <a:rPr lang="fa-IR" sz="3600" b="1" dirty="0" smtClean="0">
                <a:cs typeface="B Zar" panose="00000400000000000000" pitchFamily="2" charset="-78"/>
              </a:rPr>
              <a:t>بدین منظور</a:t>
            </a:r>
          </a:p>
          <a:p>
            <a:pPr algn="r" rtl="1">
              <a:lnSpc>
                <a:spcPct val="150000"/>
              </a:lnSpc>
            </a:pPr>
            <a:r>
              <a:rPr lang="fa-IR" sz="3600" b="1" dirty="0" smtClean="0">
                <a:cs typeface="B Zar" panose="00000400000000000000" pitchFamily="2" charset="-78"/>
              </a:rPr>
              <a:t>1- مشکلات احتمالی را شناسایی کنید</a:t>
            </a:r>
          </a:p>
          <a:p>
            <a:pPr algn="r" rtl="1">
              <a:lnSpc>
                <a:spcPct val="150000"/>
              </a:lnSpc>
            </a:pPr>
            <a:r>
              <a:rPr lang="fa-IR" sz="3600" b="1" dirty="0" smtClean="0">
                <a:cs typeface="B Zar" panose="00000400000000000000" pitchFamily="2" charset="-78"/>
              </a:rPr>
              <a:t>2- حساب پیشرفت تان را داشته باشید</a:t>
            </a:r>
          </a:p>
          <a:p>
            <a:pPr algn="r" rtl="1">
              <a:lnSpc>
                <a:spcPct val="150000"/>
              </a:lnSpc>
            </a:pPr>
            <a:endParaRPr lang="fa-IR" sz="3600" b="1" dirty="0" smtClean="0">
              <a:cs typeface="B Zar" panose="00000400000000000000" pitchFamily="2" charset="-78"/>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70" y="5267325"/>
            <a:ext cx="9720197"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135</a:t>
            </a:fld>
            <a:endParaRPr lang="en-US"/>
          </a:p>
        </p:txBody>
      </p:sp>
    </p:spTree>
    <p:extLst>
      <p:ext uri="{BB962C8B-B14F-4D97-AF65-F5344CB8AC3E}">
        <p14:creationId xmlns:p14="http://schemas.microsoft.com/office/powerpoint/2010/main" val="1519111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0321" y="1998617"/>
            <a:ext cx="9613861" cy="3937572"/>
          </a:xfrm>
        </p:spPr>
        <p:txBody>
          <a:bodyPr>
            <a:normAutofit/>
          </a:bodyPr>
          <a:lstStyle/>
          <a:p>
            <a:pPr algn="r" rtl="1">
              <a:lnSpc>
                <a:spcPct val="150000"/>
              </a:lnSpc>
            </a:pPr>
            <a:r>
              <a:rPr lang="fa-IR" sz="3600" b="1" dirty="0">
                <a:cs typeface="B Zar" panose="00000400000000000000" pitchFamily="2" charset="-78"/>
              </a:rPr>
              <a:t>3-نقشه راهتان را مرتب مرور کنید</a:t>
            </a:r>
          </a:p>
          <a:p>
            <a:pPr algn="r" rtl="1">
              <a:lnSpc>
                <a:spcPct val="150000"/>
              </a:lnSpc>
            </a:pPr>
            <a:r>
              <a:rPr lang="fa-IR" sz="3600" b="1" dirty="0">
                <a:cs typeface="B Zar" panose="00000400000000000000" pitchFamily="2" charset="-78"/>
              </a:rPr>
              <a:t>4-در صورت نیاز آن را تغییر دهید</a:t>
            </a:r>
          </a:p>
          <a:p>
            <a:pPr algn="r" rtl="1">
              <a:lnSpc>
                <a:spcPct val="150000"/>
              </a:lnSpc>
            </a:pPr>
            <a:r>
              <a:rPr lang="fa-IR" sz="3600" b="1" dirty="0">
                <a:cs typeface="B Zar" panose="00000400000000000000" pitchFamily="2" charset="-78"/>
              </a:rPr>
              <a:t>5- اشتباهاتتان را ارزیابی و اصلاح کنید</a:t>
            </a:r>
          </a:p>
          <a:p>
            <a:pPr algn="r" rtl="1">
              <a:lnSpc>
                <a:spcPct val="150000"/>
              </a:lnSpc>
            </a:pPr>
            <a:endParaRPr lang="en-US" sz="3600" b="1" dirty="0">
              <a:cs typeface="B Zar" panose="00000400000000000000" pitchFamily="2" charset="-78"/>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39" y="5408022"/>
            <a:ext cx="10421653" cy="133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136</a:t>
            </a:fld>
            <a:endParaRPr lang="en-US"/>
          </a:p>
        </p:txBody>
      </p:sp>
    </p:spTree>
    <p:extLst>
      <p:ext uri="{BB962C8B-B14F-4D97-AF65-F5344CB8AC3E}">
        <p14:creationId xmlns:p14="http://schemas.microsoft.com/office/powerpoint/2010/main" val="24492181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733708"/>
            <a:ext cx="8144134" cy="2047297"/>
          </a:xfrm>
        </p:spPr>
        <p:txBody>
          <a:bodyPr/>
          <a:lstStyle/>
          <a:p>
            <a:r>
              <a:rPr lang="fa-IR" sz="4000" b="1" dirty="0">
                <a:cs typeface="B Zar" panose="00000400000000000000" pitchFamily="2" charset="-78"/>
              </a:rPr>
              <a:t>گام پنحم:برای خودتان انگیزش بخش باشید</a:t>
            </a:r>
            <a:br>
              <a:rPr lang="fa-IR" sz="4000" b="1" dirty="0">
                <a:cs typeface="B Zar" panose="00000400000000000000" pitchFamily="2" charset="-78"/>
              </a:rPr>
            </a:br>
            <a:r>
              <a:rPr lang="fa-IR" sz="4000" b="1" dirty="0">
                <a:cs typeface="B Zar" panose="00000400000000000000" pitchFamily="2" charset="-78"/>
              </a:rPr>
              <a:t> </a:t>
            </a:r>
            <a:endParaRPr lang="en-US" sz="4000" b="1" dirty="0">
              <a:cs typeface="B Zar" panose="00000400000000000000" pitchFamily="2" charset="-78"/>
            </a:endParaRP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137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2247"/>
            <a:ext cx="9197009" cy="230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4139626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400" b="1" dirty="0">
                <a:solidFill>
                  <a:srgbClr val="FFFF00"/>
                </a:solidFill>
                <a:cs typeface="B Zar" panose="00000400000000000000" pitchFamily="2" charset="-78"/>
              </a:rPr>
              <a:t>گام پنجم: برای خودتان انگیزش بخش باشید</a:t>
            </a:r>
            <a:br>
              <a:rPr lang="fa-IR" sz="4400" b="1" dirty="0">
                <a:solidFill>
                  <a:srgbClr val="FFFF00"/>
                </a:solidFill>
                <a:cs typeface="B Zar" panose="00000400000000000000" pitchFamily="2" charset="-78"/>
              </a:rPr>
            </a:br>
            <a:endParaRPr lang="en-US" sz="4400" b="1" dirty="0">
              <a:solidFill>
                <a:srgbClr val="FFFF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3200" b="1" dirty="0" smtClean="0">
                <a:cs typeface="B Zar" panose="00000400000000000000" pitchFamily="2" charset="-78"/>
              </a:rPr>
              <a:t>ایجاد نظم و انضباط می تواند برای هر فردی چالش برانگیز باشد</a:t>
            </a:r>
          </a:p>
          <a:p>
            <a:pPr algn="r" rtl="1">
              <a:lnSpc>
                <a:spcPct val="150000"/>
              </a:lnSpc>
            </a:pPr>
            <a:r>
              <a:rPr lang="fa-IR" sz="3200" b="1" dirty="0" smtClean="0">
                <a:cs typeface="B Zar" panose="00000400000000000000" pitchFamily="2" charset="-78"/>
              </a:rPr>
              <a:t>بخصوص اگر خلاف عادت های شما باشد</a:t>
            </a:r>
          </a:p>
          <a:p>
            <a:pPr algn="r" rtl="1">
              <a:lnSpc>
                <a:spcPct val="150000"/>
              </a:lnSpc>
            </a:pPr>
            <a:r>
              <a:rPr lang="fa-IR" sz="3200" b="1" dirty="0" smtClean="0">
                <a:cs typeface="B Zar" panose="00000400000000000000" pitchFamily="2" charset="-78"/>
              </a:rPr>
              <a:t>بنابر این ممکن است در میان راه باز بمانید</a:t>
            </a:r>
          </a:p>
          <a:p>
            <a:pPr algn="r" rtl="1">
              <a:lnSpc>
                <a:spcPct val="150000"/>
              </a:lnSpc>
            </a:pPr>
            <a:endParaRPr lang="en-US" sz="3200" b="1" dirty="0">
              <a:cs typeface="B Zar" panose="00000400000000000000" pitchFamily="2" charset="-78"/>
            </a:endParaRPr>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138</a:t>
            </a:fld>
            <a:endParaRPr lang="en-US"/>
          </a:p>
        </p:txBody>
      </p:sp>
    </p:spTree>
    <p:extLst>
      <p:ext uri="{BB962C8B-B14F-4D97-AF65-F5344CB8AC3E}">
        <p14:creationId xmlns:p14="http://schemas.microsoft.com/office/powerpoint/2010/main" val="30231381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smtClean="0">
                <a:solidFill>
                  <a:srgbClr val="FFFF00"/>
                </a:solidFill>
                <a:cs typeface="B Zar" panose="00000400000000000000" pitchFamily="2" charset="-78"/>
              </a:rPr>
              <a:t>گام پنجم: برای خودتان انگیزش بخش باشید</a:t>
            </a:r>
            <a:br>
              <a:rPr lang="fa-IR" b="1" dirty="0" smtClean="0">
                <a:solidFill>
                  <a:srgbClr val="FFFF00"/>
                </a:solidFill>
                <a:cs typeface="B Zar" panose="00000400000000000000" pitchFamily="2" charset="-78"/>
              </a:rPr>
            </a:br>
            <a:endParaRPr lang="en-US" b="1" dirty="0">
              <a:solidFill>
                <a:srgbClr val="FFFF00"/>
              </a:solidFill>
              <a:cs typeface="B Zar" panose="00000400000000000000" pitchFamily="2" charset="-78"/>
            </a:endParaRPr>
          </a:p>
        </p:txBody>
      </p:sp>
      <p:sp>
        <p:nvSpPr>
          <p:cNvPr id="3" name="Content Placeholder 2"/>
          <p:cNvSpPr>
            <a:spLocks noGrp="1"/>
          </p:cNvSpPr>
          <p:nvPr>
            <p:ph idx="1"/>
          </p:nvPr>
        </p:nvSpPr>
        <p:spPr>
          <a:xfrm>
            <a:off x="565815" y="2077710"/>
            <a:ext cx="10515600" cy="5098093"/>
          </a:xfrm>
        </p:spPr>
        <p:txBody>
          <a:bodyPr/>
          <a:lstStyle/>
          <a:p>
            <a:pPr algn="ctr" rtl="1">
              <a:lnSpc>
                <a:spcPct val="150000"/>
              </a:lnSpc>
            </a:pPr>
            <a:r>
              <a:rPr lang="fa-IR" sz="4000" b="1" dirty="0" smtClean="0">
                <a:solidFill>
                  <a:srgbClr val="FFFF00"/>
                </a:solidFill>
                <a:cs typeface="B Zar" panose="00000400000000000000" pitchFamily="2" charset="-78"/>
              </a:rPr>
              <a:t>برای غلبه بر این مشکل</a:t>
            </a:r>
          </a:p>
          <a:p>
            <a:pPr algn="r" rtl="1">
              <a:lnSpc>
                <a:spcPct val="150000"/>
              </a:lnSpc>
            </a:pPr>
            <a:r>
              <a:rPr lang="fa-IR" sz="2800" b="1" dirty="0" smtClean="0">
                <a:cs typeface="B Zar" panose="00000400000000000000" pitchFamily="2" charset="-78"/>
              </a:rPr>
              <a:t>راه های خلاقانه تری برای رسیدن به اهدافتان پیدا کنید</a:t>
            </a:r>
          </a:p>
          <a:p>
            <a:pPr algn="r" rtl="1">
              <a:lnSpc>
                <a:spcPct val="150000"/>
              </a:lnSpc>
            </a:pPr>
            <a:r>
              <a:rPr lang="fa-IR" sz="2800" b="1" dirty="0" smtClean="0">
                <a:cs typeface="B Zar" panose="00000400000000000000" pitchFamily="2" charset="-78"/>
              </a:rPr>
              <a:t>تا در مسیر رسیدن به اهداف از انگیزه کافی و انرژی لازم برخوردار شوید</a:t>
            </a:r>
          </a:p>
          <a:p>
            <a:pPr algn="r" rtl="1">
              <a:lnSpc>
                <a:spcPct val="150000"/>
              </a:lnSpc>
            </a:pPr>
            <a:r>
              <a:rPr lang="fa-IR" sz="2800" b="1" dirty="0" smtClean="0">
                <a:cs typeface="B Zar" panose="00000400000000000000" pitchFamily="2" charset="-78"/>
              </a:rPr>
              <a:t>در هر قدمی که بر می دارید خودتان را تشویق کنید</a:t>
            </a:r>
          </a:p>
          <a:p>
            <a:pPr algn="r" rtl="1">
              <a:lnSpc>
                <a:spcPct val="150000"/>
              </a:lnSpc>
            </a:pPr>
            <a:endParaRPr lang="en-US" b="1" dirty="0">
              <a:cs typeface="B Zar" panose="00000400000000000000" pitchFamily="2" charset="-78"/>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314" y="5577800"/>
            <a:ext cx="10102120" cy="128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139</a:t>
            </a:fld>
            <a:endParaRPr lang="en-US"/>
          </a:p>
        </p:txBody>
      </p:sp>
    </p:spTree>
    <p:extLst>
      <p:ext uri="{BB962C8B-B14F-4D97-AF65-F5344CB8AC3E}">
        <p14:creationId xmlns:p14="http://schemas.microsoft.com/office/powerpoint/2010/main" val="250913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normAutofit/>
          </a:bodyPr>
          <a:lstStyle/>
          <a:p>
            <a:pPr algn="ctr"/>
            <a:r>
              <a:rPr lang="fa-IR" sz="5400" b="1" dirty="0" smtClean="0">
                <a:solidFill>
                  <a:srgbClr val="FFFF00"/>
                </a:solidFill>
                <a:cs typeface="B Zar" panose="00000400000000000000" pitchFamily="2" charset="-78"/>
              </a:rPr>
              <a:t>مفهوم رفتار نابهنجار</a:t>
            </a:r>
            <a:endParaRPr lang="en-US" sz="5400" b="1" dirty="0">
              <a:solidFill>
                <a:srgbClr val="FFFF00"/>
              </a:solidFill>
              <a:cs typeface="B Zar" panose="00000400000000000000" pitchFamily="2" charset="-78"/>
            </a:endParaRPr>
          </a:p>
        </p:txBody>
      </p:sp>
      <p:sp>
        <p:nvSpPr>
          <p:cNvPr id="3" name="Content Placeholder 2"/>
          <p:cNvSpPr>
            <a:spLocks noGrp="1"/>
          </p:cNvSpPr>
          <p:nvPr>
            <p:ph sz="quarter" idx="1"/>
          </p:nvPr>
        </p:nvSpPr>
        <p:spPr/>
        <p:style>
          <a:lnRef idx="3">
            <a:schemeClr val="lt1"/>
          </a:lnRef>
          <a:fillRef idx="1">
            <a:schemeClr val="accent4"/>
          </a:fillRef>
          <a:effectRef idx="1">
            <a:schemeClr val="accent4"/>
          </a:effectRef>
          <a:fontRef idx="minor">
            <a:schemeClr val="lt1"/>
          </a:fontRef>
        </p:style>
        <p:txBody>
          <a:bodyPr>
            <a:noAutofit/>
          </a:bodyPr>
          <a:lstStyle/>
          <a:p>
            <a:pPr lvl="0" algn="r">
              <a:lnSpc>
                <a:spcPct val="150000"/>
              </a:lnSpc>
              <a:buNone/>
            </a:pPr>
            <a:r>
              <a:rPr lang="fa-IR" sz="3200" b="1" dirty="0" smtClean="0">
                <a:cs typeface="B Zar" panose="00000400000000000000" pitchFamily="2" charset="-78"/>
              </a:rPr>
              <a:t>فرض بنیادی تغییر و اصلاح رفتار این است که رفتار بهنجار و  </a:t>
            </a:r>
            <a:r>
              <a:rPr lang="fa-IR" sz="3200" b="1" dirty="0">
                <a:solidFill>
                  <a:prstClr val="white"/>
                </a:solidFill>
                <a:cs typeface="B Zar" panose="00000400000000000000" pitchFamily="2" charset="-78"/>
              </a:rPr>
              <a:t>نابهنجار از اصول روانشناختی یکسانی پیروی می کنند. </a:t>
            </a:r>
          </a:p>
          <a:p>
            <a:pPr algn="r">
              <a:lnSpc>
                <a:spcPct val="150000"/>
              </a:lnSpc>
              <a:buNone/>
            </a:pPr>
            <a:r>
              <a:rPr lang="fa-IR" sz="3200" b="1" dirty="0" smtClean="0">
                <a:cs typeface="B Zar" panose="00000400000000000000" pitchFamily="2" charset="-78"/>
              </a:rPr>
              <a:t> یعنی با همان شرائط و اصولی که رفتار بهنجار شکل گرفته رفتار </a:t>
            </a:r>
          </a:p>
          <a:p>
            <a:pPr algn="r">
              <a:lnSpc>
                <a:spcPct val="150000"/>
              </a:lnSpc>
              <a:buNone/>
            </a:pPr>
            <a:r>
              <a:rPr lang="fa-IR" sz="3200" b="1" dirty="0" smtClean="0">
                <a:cs typeface="B Zar" panose="00000400000000000000" pitchFamily="2" charset="-78"/>
              </a:rPr>
              <a:t>نابهنجار هم شکل گرفته است</a:t>
            </a:r>
          </a:p>
          <a:p>
            <a:pPr algn="r">
              <a:lnSpc>
                <a:spcPct val="150000"/>
              </a:lnSpc>
              <a:buNone/>
            </a:pPr>
            <a:endParaRPr lang="en-US" sz="3200" dirty="0"/>
          </a:p>
        </p:txBody>
      </p:sp>
      <p:pic>
        <p:nvPicPr>
          <p:cNvPr id="4" name="Picture 3" descr="7p.jpg"/>
          <p:cNvPicPr>
            <a:picLocks noChangeAspect="1"/>
          </p:cNvPicPr>
          <p:nvPr/>
        </p:nvPicPr>
        <p:blipFill>
          <a:blip r:embed="rId2" cstate="print"/>
          <a:stretch>
            <a:fillRect/>
          </a:stretch>
        </p:blipFill>
        <p:spPr>
          <a:xfrm>
            <a:off x="394404" y="5029200"/>
            <a:ext cx="4308224" cy="1733312"/>
          </a:xfrm>
          <a:prstGeom prst="rect">
            <a:avLst/>
          </a:prstGeom>
        </p:spPr>
      </p:pic>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14</a:t>
            </a:fld>
            <a:endParaRPr lang="en-US"/>
          </a:p>
        </p:txBody>
      </p:sp>
      <p:sp>
        <p:nvSpPr>
          <p:cNvPr id="7" name="Date Placeholder 6"/>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23316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r" rtl="1">
              <a:lnSpc>
                <a:spcPct val="100000"/>
              </a:lnSpc>
            </a:pPr>
            <a:r>
              <a:rPr lang="fa-IR" sz="2800" b="1" dirty="0">
                <a:cs typeface="B Zar" panose="00000400000000000000" pitchFamily="2" charset="-78"/>
              </a:rPr>
              <a:t>فعالیت های غیر ضروری انرژی بر و عاطفی را به حداقل برسانید</a:t>
            </a:r>
          </a:p>
          <a:p>
            <a:pPr algn="r" rtl="1">
              <a:lnSpc>
                <a:spcPct val="100000"/>
              </a:lnSpc>
            </a:pPr>
            <a:r>
              <a:rPr lang="fa-IR" sz="2800" b="1" dirty="0">
                <a:cs typeface="B Zar" panose="00000400000000000000" pitchFamily="2" charset="-78"/>
              </a:rPr>
              <a:t>ازخودتان و سلامت روان و جسمتان مراقبت کنید</a:t>
            </a:r>
          </a:p>
          <a:p>
            <a:pPr algn="r" rtl="1">
              <a:lnSpc>
                <a:spcPct val="100000"/>
              </a:lnSpc>
            </a:pPr>
            <a:r>
              <a:rPr lang="fa-IR" sz="2800" b="1" dirty="0" smtClean="0">
                <a:cs typeface="B Zar" panose="00000400000000000000" pitchFamily="2" charset="-78"/>
              </a:rPr>
              <a:t>به اندازه کافی بخوابید</a:t>
            </a:r>
          </a:p>
          <a:p>
            <a:pPr algn="r" rtl="1">
              <a:lnSpc>
                <a:spcPct val="100000"/>
              </a:lnSpc>
            </a:pPr>
            <a:r>
              <a:rPr lang="fa-IR" sz="2800" b="1" dirty="0" smtClean="0">
                <a:cs typeface="B Zar" panose="00000400000000000000" pitchFamily="2" charset="-78"/>
              </a:rPr>
              <a:t>مصرف دمنوش های آرامبخش را فراموش نکنید</a:t>
            </a:r>
          </a:p>
          <a:p>
            <a:pPr algn="r" rtl="1">
              <a:lnSpc>
                <a:spcPct val="100000"/>
              </a:lnSpc>
            </a:pPr>
            <a:r>
              <a:rPr lang="fa-IR" sz="2800" b="1" dirty="0" smtClean="0">
                <a:cs typeface="B Zar" panose="00000400000000000000" pitchFamily="2" charset="-78"/>
              </a:rPr>
              <a:t>کاهش نور در زمان استراحت</a:t>
            </a:r>
          </a:p>
          <a:p>
            <a:pPr algn="r" rtl="1">
              <a:lnSpc>
                <a:spcPct val="100000"/>
              </a:lnSpc>
            </a:pPr>
            <a:r>
              <a:rPr lang="fa-IR" sz="2800" b="1" dirty="0" smtClean="0">
                <a:cs typeface="B Zar" panose="00000400000000000000" pitchFamily="2" charset="-78"/>
              </a:rPr>
              <a:t>تختخواب یا محل خواب راحت </a:t>
            </a:r>
            <a:endParaRPr lang="en-US" sz="2800" b="1" dirty="0">
              <a:cs typeface="B Zar" panose="00000400000000000000" pitchFamily="2" charset="-78"/>
            </a:endParaRPr>
          </a:p>
        </p:txBody>
      </p:sp>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140</a:t>
            </a:fld>
            <a:endParaRPr lang="en-US"/>
          </a:p>
        </p:txBody>
      </p:sp>
    </p:spTree>
    <p:extLst>
      <p:ext uri="{BB962C8B-B14F-4D97-AF65-F5344CB8AC3E}">
        <p14:creationId xmlns:p14="http://schemas.microsoft.com/office/powerpoint/2010/main" val="11474248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anose="00000400000000000000" pitchFamily="2" charset="-78"/>
              </a:rPr>
              <a:t>استرس را از بین ببرید</a:t>
            </a: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3200" b="1" dirty="0" smtClean="0">
                <a:cs typeface="B Zar" panose="00000400000000000000" pitchFamily="2" charset="-78"/>
              </a:rPr>
              <a:t>از روش آرام سازی ذهنی استفاده کنید</a:t>
            </a:r>
          </a:p>
          <a:p>
            <a:pPr algn="r" rtl="1">
              <a:lnSpc>
                <a:spcPct val="150000"/>
              </a:lnSpc>
            </a:pPr>
            <a:r>
              <a:rPr lang="fa-IR" sz="3200" b="1" dirty="0" smtClean="0">
                <a:cs typeface="B Zar" panose="00000400000000000000" pitchFamily="2" charset="-78"/>
              </a:rPr>
              <a:t>روش آرام سازی عضلانی را بکار ببرید</a:t>
            </a:r>
          </a:p>
          <a:p>
            <a:pPr algn="r" rtl="1">
              <a:lnSpc>
                <a:spcPct val="150000"/>
              </a:lnSpc>
            </a:pPr>
            <a:r>
              <a:rPr lang="fa-IR" sz="3200" b="1" dirty="0" smtClean="0">
                <a:cs typeface="B Zar" panose="00000400000000000000" pitchFamily="2" charset="-78"/>
              </a:rPr>
              <a:t>در بیان استرس خود اغراق کنید</a:t>
            </a:r>
          </a:p>
          <a:p>
            <a:pPr algn="r" rtl="1">
              <a:lnSpc>
                <a:spcPct val="150000"/>
              </a:lnSpc>
            </a:pPr>
            <a:r>
              <a:rPr lang="fa-IR" sz="3200" b="1" dirty="0" smtClean="0">
                <a:cs typeface="B Zar" panose="00000400000000000000" pitchFamily="2" charset="-78"/>
              </a:rPr>
              <a:t>درگیر کردن یک حس را تمرین کنید</a:t>
            </a:r>
            <a:endParaRPr lang="en-US" sz="3200" b="1" dirty="0">
              <a:cs typeface="B Zar" panose="00000400000000000000" pitchFamily="2" charset="-78"/>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74" y="2196524"/>
            <a:ext cx="2756452" cy="298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141</a:t>
            </a:fld>
            <a:endParaRPr lang="en-US"/>
          </a:p>
        </p:txBody>
      </p:sp>
    </p:spTree>
    <p:extLst>
      <p:ext uri="{BB962C8B-B14F-4D97-AF65-F5344CB8AC3E}">
        <p14:creationId xmlns:p14="http://schemas.microsoft.com/office/powerpoint/2010/main" val="22185403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3200" b="1" dirty="0" smtClean="0">
                <a:solidFill>
                  <a:srgbClr val="FFFF00"/>
                </a:solidFill>
                <a:cs typeface="B Zar" panose="00000400000000000000" pitchFamily="2" charset="-78"/>
              </a:rPr>
              <a:t>گام ششم : تمرین </a:t>
            </a:r>
            <a:r>
              <a:rPr lang="fa-IR" sz="3200" b="1" dirty="0">
                <a:solidFill>
                  <a:srgbClr val="FFFF00"/>
                </a:solidFill>
                <a:cs typeface="B Zar" panose="00000400000000000000" pitchFamily="2" charset="-78"/>
              </a:rPr>
              <a:t>هایی برای افزایش انضباط شخصی انجام دهید</a:t>
            </a:r>
            <a:r>
              <a:rPr lang="fa-IR" sz="3200" b="1" dirty="0">
                <a:cs typeface="B Zar" panose="00000400000000000000" pitchFamily="2" charset="-78"/>
              </a:rPr>
              <a:t/>
            </a:r>
            <a:br>
              <a:rPr lang="fa-IR" sz="3200" b="1" dirty="0">
                <a:cs typeface="B Zar" panose="00000400000000000000" pitchFamily="2" charset="-78"/>
              </a:rPr>
            </a:br>
            <a:endParaRPr lang="en-US" sz="3200" b="1" dirty="0">
              <a:cs typeface="B Zar" panose="00000400000000000000" pitchFamily="2" charset="-78"/>
            </a:endParaRPr>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142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0742276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cs typeface="B Zar" panose="00000400000000000000" pitchFamily="2" charset="-78"/>
              </a:rPr>
              <a:t>تمرین هایی برای افزایش انضباط شخصی انجام دهید</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3200" b="1" dirty="0" smtClean="0">
                <a:cs typeface="B Zar" panose="00000400000000000000" pitchFamily="2" charset="-78"/>
              </a:rPr>
              <a:t>1- صندلی یا نوبت یا محل نشستن خود را ببخشید</a:t>
            </a:r>
            <a:endParaRPr lang="en-US" sz="3200" b="1" dirty="0">
              <a:cs typeface="B Zar" panose="00000400000000000000" pitchFamily="2" charset="-78"/>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749" y="3700054"/>
            <a:ext cx="7782837" cy="2657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143</a:t>
            </a:fld>
            <a:endParaRPr lang="en-US"/>
          </a:p>
        </p:txBody>
      </p:sp>
    </p:spTree>
    <p:extLst>
      <p:ext uri="{BB962C8B-B14F-4D97-AF65-F5344CB8AC3E}">
        <p14:creationId xmlns:p14="http://schemas.microsoft.com/office/powerpoint/2010/main" val="4699451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cs typeface="B Zar" panose="00000400000000000000" pitchFamily="2" charset="-78"/>
              </a:rPr>
              <a:t>تمرین هایی برای افزایش انضباط شخصی انجام دهید</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3200" b="1" dirty="0" smtClean="0">
                <a:solidFill>
                  <a:srgbClr val="FFFF00"/>
                </a:solidFill>
                <a:cs typeface="B Zar" panose="00000400000000000000" pitchFamily="2" charset="-78"/>
              </a:rPr>
              <a:t>2-در همین لحظه ای که هستید کاری انجام دهید</a:t>
            </a:r>
          </a:p>
          <a:p>
            <a:pPr algn="r" rtl="1">
              <a:lnSpc>
                <a:spcPct val="150000"/>
              </a:lnSpc>
            </a:pPr>
            <a:r>
              <a:rPr lang="fa-IR" sz="3200" b="1" dirty="0" smtClean="0">
                <a:solidFill>
                  <a:srgbClr val="FFFF00"/>
                </a:solidFill>
                <a:cs typeface="B Zar" panose="00000400000000000000" pitchFamily="2" charset="-78"/>
              </a:rPr>
              <a:t>-کارهای کوچک را به عقب نیندازید</a:t>
            </a:r>
            <a:endParaRPr lang="en-US" sz="3200" b="1" dirty="0">
              <a:solidFill>
                <a:srgbClr val="FFFF00"/>
              </a:solidFill>
              <a:cs typeface="B Zar" panose="00000400000000000000" pitchFamily="2" charset="-78"/>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4" y="5016137"/>
            <a:ext cx="8699863" cy="130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144</a:t>
            </a:fld>
            <a:endParaRPr lang="en-US"/>
          </a:p>
        </p:txBody>
      </p:sp>
    </p:spTree>
    <p:extLst>
      <p:ext uri="{BB962C8B-B14F-4D97-AF65-F5344CB8AC3E}">
        <p14:creationId xmlns:p14="http://schemas.microsoft.com/office/powerpoint/2010/main" val="8573251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cs typeface="B Zar" panose="00000400000000000000" pitchFamily="2" charset="-78"/>
              </a:rPr>
              <a:t>تمرین هایی برای افزایش انضباط شخصی انجام دهید</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3600" b="1" dirty="0" smtClean="0">
                <a:solidFill>
                  <a:srgbClr val="FFFF00"/>
                </a:solidFill>
                <a:cs typeface="B Zar" panose="00000400000000000000" pitchFamily="2" charset="-78"/>
              </a:rPr>
              <a:t>3-یک تغییر بزرگ در عادت های روزانه خود ایجاد کنید</a:t>
            </a:r>
          </a:p>
          <a:p>
            <a:pPr algn="r" rtl="1"/>
            <a:r>
              <a:rPr lang="fa-IR" sz="3600" b="1" dirty="0" smtClean="0">
                <a:solidFill>
                  <a:srgbClr val="FFFF00"/>
                </a:solidFill>
                <a:cs typeface="B Zar" panose="00000400000000000000" pitchFamily="2" charset="-78"/>
              </a:rPr>
              <a:t>مانند حذف یک عادت قدیمی</a:t>
            </a:r>
          </a:p>
          <a:p>
            <a:pPr algn="r" rtl="1"/>
            <a:endParaRPr lang="en-US" sz="3200" b="1" dirty="0">
              <a:cs typeface="B Zar" panose="00000400000000000000" pitchFamily="2" charset="-78"/>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372" y="4453148"/>
            <a:ext cx="846759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145</a:t>
            </a:fld>
            <a:endParaRPr lang="en-US"/>
          </a:p>
        </p:txBody>
      </p:sp>
    </p:spTree>
    <p:extLst>
      <p:ext uri="{BB962C8B-B14F-4D97-AF65-F5344CB8AC3E}">
        <p14:creationId xmlns:p14="http://schemas.microsoft.com/office/powerpoint/2010/main" val="5735727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cs typeface="B Zar" panose="00000400000000000000" pitchFamily="2" charset="-78"/>
              </a:rPr>
              <a:t>تمرین هایی برای افزایش انضباط شخصی انجام دهید</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200000"/>
              </a:lnSpc>
            </a:pPr>
            <a:r>
              <a:rPr lang="fa-IR" sz="3200" b="1" dirty="0" smtClean="0">
                <a:solidFill>
                  <a:srgbClr val="FFFF00"/>
                </a:solidFill>
                <a:cs typeface="B Zar" panose="00000400000000000000" pitchFamily="2" charset="-78"/>
              </a:rPr>
              <a:t>4- از پله به جای آسانسور</a:t>
            </a:r>
          </a:p>
          <a:p>
            <a:pPr algn="r" rtl="1">
              <a:lnSpc>
                <a:spcPct val="200000"/>
              </a:lnSpc>
            </a:pPr>
            <a:r>
              <a:rPr lang="fa-IR" sz="3200" b="1" dirty="0" smtClean="0">
                <a:solidFill>
                  <a:srgbClr val="FFFF00"/>
                </a:solidFill>
                <a:cs typeface="B Zar" panose="00000400000000000000" pitchFamily="2" charset="-78"/>
              </a:rPr>
              <a:t>-انتخاب راه های سخت تر</a:t>
            </a:r>
            <a:endParaRPr lang="en-US" sz="3200" b="1" dirty="0">
              <a:solidFill>
                <a:srgbClr val="FFFF00"/>
              </a:solidFill>
              <a:cs typeface="B Zar" panose="00000400000000000000" pitchFamily="2" charset="-78"/>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862" y="4709159"/>
            <a:ext cx="7832943" cy="150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146</a:t>
            </a:fld>
            <a:endParaRPr lang="en-US"/>
          </a:p>
        </p:txBody>
      </p:sp>
    </p:spTree>
    <p:extLst>
      <p:ext uri="{BB962C8B-B14F-4D97-AF65-F5344CB8AC3E}">
        <p14:creationId xmlns:p14="http://schemas.microsoft.com/office/powerpoint/2010/main" val="368532264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pPr algn="ctr"/>
            <a:r>
              <a:rPr lang="fa-IR" altLang="en-US" b="1" dirty="0" smtClean="0">
                <a:solidFill>
                  <a:srgbClr val="FFFF00"/>
                </a:solidFill>
                <a:cs typeface="B Zar" panose="00000400000000000000" pitchFamily="2" charset="-78"/>
              </a:rPr>
              <a:t>پایان</a:t>
            </a:r>
            <a:endParaRPr lang="en-US" altLang="en-US" b="1" dirty="0" smtClean="0">
              <a:solidFill>
                <a:srgbClr val="FFFF00"/>
              </a:solidFill>
              <a:cs typeface="B Zar" panose="00000400000000000000" pitchFamily="2" charset="-78"/>
            </a:endParaRPr>
          </a:p>
        </p:txBody>
      </p:sp>
      <p:sp>
        <p:nvSpPr>
          <p:cNvPr id="71683" name="Content Placeholder 2"/>
          <p:cNvSpPr>
            <a:spLocks noGrp="1"/>
          </p:cNvSpPr>
          <p:nvPr>
            <p:ph idx="1"/>
          </p:nvPr>
        </p:nvSpPr>
        <p:spPr>
          <a:xfrm>
            <a:off x="203201" y="2323011"/>
            <a:ext cx="10257367" cy="4114800"/>
          </a:xfrm>
        </p:spPr>
        <p:style>
          <a:lnRef idx="3">
            <a:schemeClr val="lt1"/>
          </a:lnRef>
          <a:fillRef idx="1">
            <a:schemeClr val="accent4"/>
          </a:fillRef>
          <a:effectRef idx="1">
            <a:schemeClr val="accent4"/>
          </a:effectRef>
          <a:fontRef idx="minor">
            <a:schemeClr val="lt1"/>
          </a:fontRef>
        </p:style>
        <p:txBody>
          <a:bodyPr/>
          <a:lstStyle/>
          <a:p>
            <a:pPr algn="r" rtl="1"/>
            <a:r>
              <a:rPr lang="fa-IR" altLang="en-US" b="1" dirty="0" smtClean="0">
                <a:solidFill>
                  <a:srgbClr val="C00000"/>
                </a:solidFill>
                <a:cs typeface="B Zar" pitchFamily="2" charset="-78"/>
              </a:rPr>
              <a:t> </a:t>
            </a:r>
          </a:p>
          <a:p>
            <a:pPr algn="r" rtl="1"/>
            <a:r>
              <a:rPr lang="fa-IR" altLang="en-US" b="1" dirty="0" smtClean="0">
                <a:solidFill>
                  <a:srgbClr val="C00000"/>
                </a:solidFill>
                <a:cs typeface="B Zar" pitchFamily="2" charset="-78"/>
              </a:rPr>
              <a:t>تلفن مرکز مشاوره  و خدمات روان شناختی مهر جنوب</a:t>
            </a:r>
          </a:p>
          <a:p>
            <a:pPr algn="r" rtl="1"/>
            <a:r>
              <a:rPr lang="fa-IR" altLang="en-US" b="1" dirty="0" smtClean="0">
                <a:solidFill>
                  <a:srgbClr val="C00000"/>
                </a:solidFill>
                <a:cs typeface="B Zar" pitchFamily="2" charset="-78"/>
              </a:rPr>
              <a:t>07633671199</a:t>
            </a:r>
          </a:p>
          <a:p>
            <a:pPr algn="r" rtl="1"/>
            <a:r>
              <a:rPr lang="fa-IR" altLang="en-US" b="1" dirty="0" smtClean="0">
                <a:solidFill>
                  <a:srgbClr val="C00000"/>
                </a:solidFill>
                <a:cs typeface="B Zar" pitchFamily="2" charset="-78"/>
              </a:rPr>
              <a:t>تلفن موسسه آموزشی و پژوهشی آنامیس مهر جنوب</a:t>
            </a:r>
          </a:p>
          <a:p>
            <a:pPr algn="r" rtl="1"/>
            <a:r>
              <a:rPr lang="fa-IR" altLang="en-US" b="1" dirty="0" smtClean="0">
                <a:solidFill>
                  <a:srgbClr val="C00000"/>
                </a:solidFill>
                <a:cs typeface="B Zar" pitchFamily="2" charset="-78"/>
              </a:rPr>
              <a:t>07633680163-09173670169</a:t>
            </a:r>
          </a:p>
          <a:p>
            <a:pPr algn="r" rtl="1"/>
            <a:r>
              <a:rPr lang="fa-IR" altLang="en-US" b="1" dirty="0" smtClean="0">
                <a:solidFill>
                  <a:srgbClr val="C00000"/>
                </a:solidFill>
                <a:cs typeface="B Zar" pitchFamily="2" charset="-78"/>
              </a:rPr>
              <a:t>خط همراه ویژه مشاوره ، آموزش و پژوهش 09129680169</a:t>
            </a:r>
            <a:endParaRPr lang="en-US" altLang="en-US" b="1" dirty="0" smtClean="0">
              <a:solidFill>
                <a:srgbClr val="C00000"/>
              </a:solidFill>
              <a:cs typeface="B Zar" pitchFamily="2" charset="-78"/>
            </a:endParaRPr>
          </a:p>
          <a:p>
            <a:pPr algn="r" rtl="1"/>
            <a:r>
              <a:rPr lang="fa-IR" altLang="en-US" b="1" dirty="0" smtClean="0">
                <a:solidFill>
                  <a:srgbClr val="C00000"/>
                </a:solidFill>
                <a:cs typeface="B Zar" pitchFamily="2" charset="-78"/>
              </a:rPr>
              <a:t>وبسایت فروش فایل های آموزشی</a:t>
            </a:r>
          </a:p>
          <a:p>
            <a:pPr algn="r" rtl="1"/>
            <a:r>
              <a:rPr lang="en-US" altLang="en-US" sz="4000" b="1" dirty="0" smtClean="0">
                <a:solidFill>
                  <a:srgbClr val="C00000"/>
                </a:solidFill>
                <a:cs typeface="B Zar" pitchFamily="2" charset="-78"/>
              </a:rPr>
              <a:t>Mehrejonoob.farafile.ir</a:t>
            </a:r>
            <a:endParaRPr lang="fa-IR" altLang="en-US" sz="4000" b="1" dirty="0" smtClean="0">
              <a:solidFill>
                <a:srgbClr val="C00000"/>
              </a:solidFill>
              <a:cs typeface="B Zar" pitchFamily="2" charset="-78"/>
            </a:endParaRPr>
          </a:p>
          <a:p>
            <a:pPr algn="r" rtl="1"/>
            <a:endParaRPr lang="en-US" altLang="en-US" b="1" dirty="0" smtClean="0">
              <a:solidFill>
                <a:srgbClr val="C00000"/>
              </a:solidFill>
              <a:cs typeface="B Zar" pitchFamily="2" charset="-78"/>
            </a:endParaRPr>
          </a:p>
        </p:txBody>
      </p:sp>
      <p:sp>
        <p:nvSpPr>
          <p:cNvPr id="71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eaLnBrk="0" hangingPunct="0">
              <a:spcBef>
                <a:spcPct val="20000"/>
              </a:spcBef>
              <a:buClr>
                <a:schemeClr val="tx1"/>
              </a:buClr>
              <a:buSzPct val="80000"/>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6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fld id="{32E3581D-8BE7-4AAF-AC3E-8A3882E91F73}" type="slidenum">
              <a:rPr lang="ar-SA" altLang="fa-IR" sz="2600" smtClean="0">
                <a:solidFill>
                  <a:schemeClr val="bg1"/>
                </a:solidFill>
              </a:rPr>
              <a:pPr eaLnBrk="1" hangingPunct="1">
                <a:spcBef>
                  <a:spcPct val="0"/>
                </a:spcBef>
                <a:buClrTx/>
                <a:buSzTx/>
                <a:buFontTx/>
                <a:buNone/>
              </a:pPr>
              <a:t>147</a:t>
            </a:fld>
            <a:endParaRPr lang="en-US" altLang="fa-IR" sz="2600" smtClean="0">
              <a:solidFill>
                <a:schemeClr val="bg1"/>
              </a:solidFill>
            </a:endParaRPr>
          </a:p>
        </p:txBody>
      </p:sp>
      <p:sp>
        <p:nvSpPr>
          <p:cNvPr id="2" name="Footer Placeholder 1"/>
          <p:cNvSpPr>
            <a:spLocks noGrp="1"/>
          </p:cNvSpPr>
          <p:nvPr>
            <p:ph type="ftr" sz="quarter" idx="11"/>
          </p:nvPr>
        </p:nvSpPr>
        <p:spPr/>
        <p:txBody>
          <a:bodyPr/>
          <a:lstStyle/>
          <a:p>
            <a:r>
              <a:rPr lang="fa-IR" smtClean="0"/>
              <a:t>گروه آموزشی مهر حنوب-دکتر برومند/07633671199</a:t>
            </a:r>
            <a:endParaRPr lang="en-US"/>
          </a:p>
        </p:txBody>
      </p:sp>
      <p:pic>
        <p:nvPicPr>
          <p:cNvPr id="1026" name="Picture 2" descr="C:\Users\09018868042\Desktop\شخصی\تصاویر شخصی\تودیع از معاونت استاندار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1" y="2651760"/>
            <a:ext cx="2978334" cy="3048816"/>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76915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pPr algn="ctr"/>
            <a:r>
              <a:rPr lang="fa-IR" sz="4400" b="1" dirty="0" smtClean="0">
                <a:solidFill>
                  <a:srgbClr val="FFFF00"/>
                </a:solidFill>
                <a:cs typeface="B Zar" panose="00000400000000000000" pitchFamily="2" charset="-78"/>
              </a:rPr>
              <a:t>رفتار نابهنجار چیست</a:t>
            </a:r>
            <a:endParaRPr lang="en-US" sz="4400" b="1" dirty="0">
              <a:solidFill>
                <a:srgbClr val="FFFF00"/>
              </a:solidFill>
              <a:cs typeface="B Zar" panose="00000400000000000000" pitchFamily="2" charset="-78"/>
            </a:endParaRPr>
          </a:p>
        </p:txBody>
      </p:sp>
      <p:sp>
        <p:nvSpPr>
          <p:cNvPr id="3" name="Content Placeholder 2"/>
          <p:cNvSpPr>
            <a:spLocks noGrp="1"/>
          </p:cNvSpPr>
          <p:nvPr>
            <p:ph idx="1"/>
          </p:nvPr>
        </p:nvSpPr>
        <p:spPr>
          <a:xfrm>
            <a:off x="680321" y="2076994"/>
            <a:ext cx="9613861" cy="3859195"/>
          </a:xfrm>
        </p:spPr>
        <p:style>
          <a:lnRef idx="3">
            <a:schemeClr val="lt1"/>
          </a:lnRef>
          <a:fillRef idx="1">
            <a:schemeClr val="accent4"/>
          </a:fillRef>
          <a:effectRef idx="1">
            <a:schemeClr val="accent4"/>
          </a:effectRef>
          <a:fontRef idx="minor">
            <a:schemeClr val="lt1"/>
          </a:fontRef>
        </p:style>
        <p:txBody>
          <a:bodyPr>
            <a:normAutofit fontScale="85000" lnSpcReduction="20000"/>
          </a:bodyPr>
          <a:lstStyle/>
          <a:p>
            <a:pPr algn="ctr" rtl="1"/>
            <a:r>
              <a:rPr lang="fa-IR" sz="4400" b="1" dirty="0" smtClean="0">
                <a:cs typeface="B Zar" panose="00000400000000000000" pitchFamily="2" charset="-78"/>
              </a:rPr>
              <a:t>چهار معیار اصلی تشخیص رفتار نابهنجار(</a:t>
            </a:r>
            <a:r>
              <a:rPr lang="en-US" sz="4400" b="1" dirty="0" smtClean="0">
                <a:cs typeface="B Zar" panose="00000400000000000000" pitchFamily="2" charset="-78"/>
              </a:rPr>
              <a:t>4D</a:t>
            </a:r>
            <a:r>
              <a:rPr lang="fa-IR" sz="4400" b="1" dirty="0" smtClean="0">
                <a:cs typeface="B Zar" panose="00000400000000000000" pitchFamily="2" charset="-78"/>
              </a:rPr>
              <a:t>)</a:t>
            </a:r>
            <a:endParaRPr lang="fa-IR" sz="4400" b="1" dirty="0">
              <a:cs typeface="B Zar" panose="00000400000000000000" pitchFamily="2" charset="-78"/>
            </a:endParaRPr>
          </a:p>
          <a:p>
            <a:pPr algn="r" rtl="1">
              <a:lnSpc>
                <a:spcPct val="150000"/>
              </a:lnSpc>
            </a:pPr>
            <a:r>
              <a:rPr lang="fa-IR" sz="4000" b="1" dirty="0" smtClean="0">
                <a:solidFill>
                  <a:srgbClr val="FFFF00"/>
                </a:solidFill>
                <a:cs typeface="B Zar" panose="00000400000000000000" pitchFamily="2" charset="-78"/>
              </a:rPr>
              <a:t>1- انحراف (</a:t>
            </a:r>
            <a:r>
              <a:rPr lang="en-US" sz="4000" b="1" dirty="0" smtClean="0">
                <a:solidFill>
                  <a:srgbClr val="FFFF00"/>
                </a:solidFill>
                <a:cs typeface="B Zar" panose="00000400000000000000" pitchFamily="2" charset="-78"/>
              </a:rPr>
              <a:t>deviance</a:t>
            </a:r>
            <a:r>
              <a:rPr lang="fa-IR" sz="4000" b="1" dirty="0" smtClean="0">
                <a:solidFill>
                  <a:srgbClr val="FFFF00"/>
                </a:solidFill>
                <a:cs typeface="B Zar" panose="00000400000000000000" pitchFamily="2" charset="-78"/>
              </a:rPr>
              <a:t>)</a:t>
            </a:r>
          </a:p>
          <a:p>
            <a:pPr algn="r" rtl="1">
              <a:lnSpc>
                <a:spcPct val="150000"/>
              </a:lnSpc>
            </a:pPr>
            <a:r>
              <a:rPr lang="fa-IR" sz="4000" b="1" dirty="0" smtClean="0">
                <a:solidFill>
                  <a:srgbClr val="FFFF00"/>
                </a:solidFill>
                <a:cs typeface="B Zar" panose="00000400000000000000" pitchFamily="2" charset="-78"/>
              </a:rPr>
              <a:t>2-پریشانی یا رنج(</a:t>
            </a:r>
            <a:r>
              <a:rPr lang="en-US" sz="4000" b="1" dirty="0" smtClean="0">
                <a:solidFill>
                  <a:srgbClr val="FFFF00"/>
                </a:solidFill>
                <a:cs typeface="B Zar" panose="00000400000000000000" pitchFamily="2" charset="-78"/>
              </a:rPr>
              <a:t>distress</a:t>
            </a:r>
            <a:r>
              <a:rPr lang="fa-IR" sz="4000" b="1" dirty="0" smtClean="0">
                <a:solidFill>
                  <a:srgbClr val="FFFF00"/>
                </a:solidFill>
                <a:cs typeface="B Zar" panose="00000400000000000000" pitchFamily="2" charset="-78"/>
              </a:rPr>
              <a:t>)</a:t>
            </a:r>
          </a:p>
          <a:p>
            <a:pPr algn="r" rtl="1">
              <a:lnSpc>
                <a:spcPct val="150000"/>
              </a:lnSpc>
            </a:pPr>
            <a:r>
              <a:rPr lang="fa-IR" sz="4000" b="1" dirty="0" smtClean="0">
                <a:solidFill>
                  <a:srgbClr val="FFFF00"/>
                </a:solidFill>
                <a:cs typeface="B Zar" panose="00000400000000000000" pitchFamily="2" charset="-78"/>
              </a:rPr>
              <a:t>3-عملکرد نامناسب(</a:t>
            </a:r>
            <a:r>
              <a:rPr lang="en-US" sz="4000" b="1" dirty="0" smtClean="0">
                <a:solidFill>
                  <a:srgbClr val="FFFF00"/>
                </a:solidFill>
                <a:cs typeface="B Zar" panose="00000400000000000000" pitchFamily="2" charset="-78"/>
              </a:rPr>
              <a:t>dysfunction</a:t>
            </a:r>
            <a:r>
              <a:rPr lang="fa-IR" sz="4000" b="1" dirty="0" smtClean="0">
                <a:solidFill>
                  <a:srgbClr val="FFFF00"/>
                </a:solidFill>
                <a:cs typeface="B Zar" panose="00000400000000000000" pitchFamily="2" charset="-78"/>
              </a:rPr>
              <a:t>)</a:t>
            </a:r>
          </a:p>
          <a:p>
            <a:pPr algn="r" rtl="1">
              <a:lnSpc>
                <a:spcPct val="150000"/>
              </a:lnSpc>
            </a:pPr>
            <a:r>
              <a:rPr lang="fa-IR" sz="4000" b="1" dirty="0" smtClean="0">
                <a:solidFill>
                  <a:srgbClr val="FFFF00"/>
                </a:solidFill>
                <a:cs typeface="B Zar" panose="00000400000000000000" pitchFamily="2" charset="-78"/>
              </a:rPr>
              <a:t>4-خطر(</a:t>
            </a:r>
            <a:r>
              <a:rPr lang="en-US" sz="4000" b="1" dirty="0" smtClean="0">
                <a:solidFill>
                  <a:srgbClr val="FFFF00"/>
                </a:solidFill>
                <a:cs typeface="B Zar" panose="00000400000000000000" pitchFamily="2" charset="-78"/>
              </a:rPr>
              <a:t>danger</a:t>
            </a:r>
            <a:r>
              <a:rPr lang="fa-IR" sz="4000" b="1" dirty="0" smtClean="0">
                <a:solidFill>
                  <a:srgbClr val="FFFF00"/>
                </a:solidFill>
                <a:cs typeface="B Zar" panose="00000400000000000000" pitchFamily="2" charset="-78"/>
              </a:rPr>
              <a:t>)</a:t>
            </a:r>
            <a:endParaRPr lang="en-US" sz="4000" b="1" dirty="0">
              <a:solidFill>
                <a:srgbClr val="FFFF00"/>
              </a:solidFill>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403856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marL="228600" lvl="0" indent="-228600" algn="ctr" rtl="1">
              <a:spcBef>
                <a:spcPts val="1000"/>
              </a:spcBef>
            </a:pPr>
            <a:r>
              <a:rPr lang="fa-IR" sz="3400" b="1" dirty="0">
                <a:solidFill>
                  <a:prstClr val="white"/>
                </a:solidFill>
                <a:cs typeface="B Zar" panose="00000400000000000000" pitchFamily="2" charset="-78"/>
              </a:rPr>
              <a:t>چهار معیار اصلی تشخیص رفتار </a:t>
            </a:r>
            <a:r>
              <a:rPr lang="fa-IR" sz="3400" b="1" dirty="0" smtClean="0">
                <a:solidFill>
                  <a:prstClr val="white"/>
                </a:solidFill>
                <a:cs typeface="B Zar" panose="00000400000000000000" pitchFamily="2" charset="-78"/>
              </a:rPr>
              <a:t>نابهنجار</a:t>
            </a:r>
            <a:r>
              <a:rPr lang="fa-IR" sz="3400" b="1" dirty="0">
                <a:solidFill>
                  <a:prstClr val="white"/>
                </a:solidFill>
                <a:cs typeface="B Zar" panose="00000400000000000000" pitchFamily="2" charset="-78"/>
              </a:rPr>
              <a:t/>
            </a:r>
            <a:br>
              <a:rPr lang="fa-IR" sz="3400"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lvl="0" algn="r" rtl="1">
              <a:lnSpc>
                <a:spcPct val="150000"/>
              </a:lnSpc>
            </a:pPr>
            <a:r>
              <a:rPr lang="fa-IR" sz="3600" b="1" dirty="0" smtClean="0">
                <a:solidFill>
                  <a:srgbClr val="FFFF00"/>
                </a:solidFill>
                <a:cs typeface="B Zar" panose="00000400000000000000" pitchFamily="2" charset="-78"/>
              </a:rPr>
              <a:t>1- </a:t>
            </a:r>
            <a:r>
              <a:rPr lang="fa-IR" sz="3600" b="1" dirty="0">
                <a:solidFill>
                  <a:srgbClr val="FFFF00"/>
                </a:solidFill>
                <a:cs typeface="B Zar" panose="00000400000000000000" pitchFamily="2" charset="-78"/>
              </a:rPr>
              <a:t>انحراف (</a:t>
            </a:r>
            <a:r>
              <a:rPr lang="en-US" sz="3600" b="1" dirty="0">
                <a:solidFill>
                  <a:srgbClr val="FFFF00"/>
                </a:solidFill>
                <a:cs typeface="B Zar" panose="00000400000000000000" pitchFamily="2" charset="-78"/>
              </a:rPr>
              <a:t>deviance</a:t>
            </a:r>
            <a:r>
              <a:rPr lang="fa-IR" sz="3600" b="1" dirty="0" smtClean="0">
                <a:solidFill>
                  <a:srgbClr val="FFFF00"/>
                </a:solidFill>
                <a:cs typeface="B Zar" panose="00000400000000000000" pitchFamily="2" charset="-78"/>
              </a:rPr>
              <a:t>)</a:t>
            </a:r>
            <a:r>
              <a:rPr lang="en-US" sz="3600" b="1" dirty="0" smtClean="0">
                <a:solidFill>
                  <a:srgbClr val="FFFF00"/>
                </a:solidFill>
                <a:cs typeface="B Zar" panose="00000400000000000000" pitchFamily="2" charset="-78"/>
              </a:rPr>
              <a:t>:</a:t>
            </a:r>
            <a:r>
              <a:rPr lang="fa-IR" sz="3600" b="1" dirty="0" smtClean="0">
                <a:solidFill>
                  <a:srgbClr val="FFFF00"/>
                </a:solidFill>
                <a:cs typeface="B Zar" panose="00000400000000000000" pitchFamily="2" charset="-78"/>
              </a:rPr>
              <a:t> از عملکرد، فکر، احساس و رفتار افراد دیگر در زمان و مکان مشخص متفاوت باشد</a:t>
            </a:r>
          </a:p>
          <a:p>
            <a:pPr lvl="0" algn="r" rtl="1">
              <a:lnSpc>
                <a:spcPct val="150000"/>
              </a:lnSpc>
            </a:pPr>
            <a:endParaRPr lang="fa-IR" sz="3600" b="1" dirty="0">
              <a:solidFill>
                <a:srgbClr val="FFFF00"/>
              </a:solidFill>
              <a:cs typeface="B Zar" panose="000004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033" y="4669972"/>
            <a:ext cx="57423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678182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fa-IR" sz="3400" b="1" dirty="0">
                <a:cs typeface="B Zar" panose="00000400000000000000" pitchFamily="2" charset="-78"/>
              </a:rPr>
              <a:t>چهار معیار اصلی تشخیص رفتار نابهنجار</a:t>
            </a:r>
            <a:br>
              <a:rPr lang="fa-IR" sz="3400" b="1" dirty="0">
                <a:cs typeface="B Zar" panose="00000400000000000000" pitchFamily="2" charset="-78"/>
              </a:rPr>
            </a:br>
            <a:endParaRPr lang="en-US" dirty="0"/>
          </a:p>
        </p:txBody>
      </p:sp>
      <p:sp>
        <p:nvSpPr>
          <p:cNvPr id="3" name="Content Placeholder 2"/>
          <p:cNvSpPr>
            <a:spLocks noGrp="1"/>
          </p:cNvSpPr>
          <p:nvPr>
            <p:ph idx="1"/>
          </p:nvPr>
        </p:nvSpPr>
        <p:spPr>
          <a:xfrm>
            <a:off x="117567" y="2335030"/>
            <a:ext cx="11730444" cy="4313964"/>
          </a:xfrm>
        </p:spPr>
        <p:style>
          <a:lnRef idx="3">
            <a:schemeClr val="lt1"/>
          </a:lnRef>
          <a:fillRef idx="1">
            <a:schemeClr val="accent5"/>
          </a:fillRef>
          <a:effectRef idx="1">
            <a:schemeClr val="accent5"/>
          </a:effectRef>
          <a:fontRef idx="minor">
            <a:schemeClr val="lt1"/>
          </a:fontRef>
        </p:style>
        <p:txBody>
          <a:bodyPr>
            <a:normAutofit/>
          </a:bodyPr>
          <a:lstStyle/>
          <a:p>
            <a:pPr lvl="0" algn="r" rtl="1">
              <a:lnSpc>
                <a:spcPct val="150000"/>
              </a:lnSpc>
            </a:pPr>
            <a:r>
              <a:rPr lang="fa-IR" sz="3100" b="1" dirty="0">
                <a:solidFill>
                  <a:srgbClr val="FFFF00"/>
                </a:solidFill>
                <a:cs typeface="B Zar" panose="00000400000000000000" pitchFamily="2" charset="-78"/>
              </a:rPr>
              <a:t>2-پریشانی یا رنج(</a:t>
            </a:r>
            <a:r>
              <a:rPr lang="en-US" sz="3100" b="1" dirty="0">
                <a:solidFill>
                  <a:srgbClr val="FFFF00"/>
                </a:solidFill>
                <a:cs typeface="B Zar" panose="00000400000000000000" pitchFamily="2" charset="-78"/>
              </a:rPr>
              <a:t>distress</a:t>
            </a:r>
            <a:r>
              <a:rPr lang="fa-IR" sz="3100" b="1" dirty="0" smtClean="0">
                <a:solidFill>
                  <a:srgbClr val="FFFF00"/>
                </a:solidFill>
                <a:cs typeface="B Zar" panose="00000400000000000000" pitchFamily="2" charset="-78"/>
              </a:rPr>
              <a:t>)</a:t>
            </a:r>
            <a:r>
              <a:rPr lang="en-US" sz="3100" b="1" dirty="0" smtClean="0">
                <a:solidFill>
                  <a:srgbClr val="FFFF00"/>
                </a:solidFill>
                <a:cs typeface="B Zar" panose="00000400000000000000" pitchFamily="2" charset="-78"/>
              </a:rPr>
              <a:t>:</a:t>
            </a:r>
            <a:r>
              <a:rPr lang="fa-IR" sz="3100" b="1" dirty="0" smtClean="0">
                <a:solidFill>
                  <a:srgbClr val="FFFF00"/>
                </a:solidFill>
                <a:cs typeface="B Zar" panose="00000400000000000000" pitchFamily="2" charset="-78"/>
              </a:rPr>
              <a:t> رفتارهایی که برای شخص ایجاد ناراحتی و رنج نمایند</a:t>
            </a:r>
          </a:p>
          <a:p>
            <a:pPr lvl="0" algn="r" rtl="1">
              <a:lnSpc>
                <a:spcPct val="150000"/>
              </a:lnSpc>
            </a:pPr>
            <a:r>
              <a:rPr lang="fa-IR" sz="3100" b="1" dirty="0" smtClean="0">
                <a:solidFill>
                  <a:srgbClr val="FFFF00"/>
                </a:solidFill>
                <a:cs typeface="B Zar" panose="00000400000000000000" pitchFamily="2" charset="-78"/>
              </a:rPr>
              <a:t>برخی رفتارها از نظر دیگران رنج ولی از نظر فرد لذت و هیجان</a:t>
            </a:r>
          </a:p>
          <a:p>
            <a:pPr lvl="0" algn="r" rtl="1">
              <a:lnSpc>
                <a:spcPct val="150000"/>
              </a:lnSpc>
            </a:pPr>
            <a:r>
              <a:rPr lang="fa-IR" sz="3100" b="1" dirty="0" smtClean="0">
                <a:solidFill>
                  <a:srgbClr val="FFFF00"/>
                </a:solidFill>
                <a:cs typeface="B Zar" panose="00000400000000000000" pitchFamily="2" charset="-78"/>
              </a:rPr>
              <a:t>مانند گروه شکنندگان یخ در میشیگان</a:t>
            </a:r>
          </a:p>
          <a:p>
            <a:pPr lvl="0" algn="r" rtl="1">
              <a:lnSpc>
                <a:spcPct val="150000"/>
              </a:lnSpc>
            </a:pPr>
            <a:endParaRPr lang="fa-IR" sz="3100" b="1" dirty="0" smtClean="0">
              <a:solidFill>
                <a:srgbClr val="FFFF00"/>
              </a:solidFill>
              <a:cs typeface="B Zar" panose="00000400000000000000" pitchFamily="2" charset="-78"/>
            </a:endParaRPr>
          </a:p>
          <a:p>
            <a:pPr algn="r" rtl="1"/>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65" y="3138761"/>
            <a:ext cx="2319882" cy="162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65" y="4910817"/>
            <a:ext cx="2730817"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002351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lgn="ctr"/>
            <a:r>
              <a:rPr lang="fa-IR" sz="3400" b="1" dirty="0">
                <a:solidFill>
                  <a:prstClr val="white"/>
                </a:solidFill>
                <a:cs typeface="B Zar" panose="00000400000000000000" pitchFamily="2" charset="-78"/>
              </a:rPr>
              <a:t>چهار معیار اصلی تشخیص رفتار نابهنجار</a:t>
            </a:r>
            <a:br>
              <a:rPr lang="fa-IR" sz="3400"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p:style>
          <a:lnRef idx="1">
            <a:schemeClr val="accent5"/>
          </a:lnRef>
          <a:fillRef idx="3">
            <a:schemeClr val="accent5"/>
          </a:fillRef>
          <a:effectRef idx="2">
            <a:schemeClr val="accent5"/>
          </a:effectRef>
          <a:fontRef idx="minor">
            <a:schemeClr val="lt1"/>
          </a:fontRef>
        </p:style>
        <p:txBody>
          <a:bodyPr>
            <a:normAutofit/>
          </a:bodyPr>
          <a:lstStyle/>
          <a:p>
            <a:pPr lvl="0" algn="r" rtl="1">
              <a:lnSpc>
                <a:spcPct val="150000"/>
              </a:lnSpc>
            </a:pPr>
            <a:r>
              <a:rPr lang="fa-IR" sz="3200" b="1" dirty="0">
                <a:solidFill>
                  <a:srgbClr val="FFFF00"/>
                </a:solidFill>
                <a:cs typeface="B Zar" panose="00000400000000000000" pitchFamily="2" charset="-78"/>
              </a:rPr>
              <a:t>3-عملکرد نامناسب(</a:t>
            </a:r>
            <a:r>
              <a:rPr lang="en-US" sz="3200" b="1" dirty="0">
                <a:solidFill>
                  <a:srgbClr val="FFFF00"/>
                </a:solidFill>
                <a:cs typeface="B Zar" panose="00000400000000000000" pitchFamily="2" charset="-78"/>
              </a:rPr>
              <a:t>dysfunction</a:t>
            </a:r>
            <a:r>
              <a:rPr lang="fa-IR" sz="3200" b="1" dirty="0">
                <a:solidFill>
                  <a:srgbClr val="FFFF00"/>
                </a:solidFill>
                <a:cs typeface="B Zar" panose="00000400000000000000" pitchFamily="2" charset="-78"/>
              </a:rPr>
              <a:t>)</a:t>
            </a:r>
          </a:p>
          <a:p>
            <a:pPr algn="r" rtl="1">
              <a:lnSpc>
                <a:spcPct val="150000"/>
              </a:lnSpc>
            </a:pPr>
            <a:r>
              <a:rPr lang="fa-IR" sz="3200" b="1" dirty="0" smtClean="0">
                <a:cs typeface="B Zar" panose="00000400000000000000" pitchFamily="2" charset="-78"/>
              </a:rPr>
              <a:t>رفتار نابهنجار عموما موجب عملکرد نامناسب خواهد شد</a:t>
            </a:r>
          </a:p>
          <a:p>
            <a:pPr algn="r" rtl="1">
              <a:lnSpc>
                <a:spcPct val="150000"/>
              </a:lnSpc>
            </a:pPr>
            <a:r>
              <a:rPr lang="fa-IR" sz="3200" b="1" dirty="0" smtClean="0">
                <a:cs typeface="B Zar" panose="00000400000000000000" pitchFamily="2" charset="-78"/>
              </a:rPr>
              <a:t>منظور از عملکرد نامناسب این است که فرد نتواند فعالیت های روزانه اش را بخوبی انجام دهد</a:t>
            </a:r>
          </a:p>
          <a:p>
            <a:pPr algn="r" rtl="1">
              <a:lnSpc>
                <a:spcPct val="150000"/>
              </a:lnSpc>
            </a:pPr>
            <a:endParaRPr lang="en-US" sz="3200" b="1" dirty="0">
              <a:cs typeface="B Zar" panose="00000400000000000000"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73" y="4882653"/>
            <a:ext cx="3691481"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345828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pPr algn="ctr"/>
            <a:r>
              <a:rPr lang="fa-IR" sz="3400" b="1" dirty="0">
                <a:solidFill>
                  <a:prstClr val="white"/>
                </a:solidFill>
                <a:cs typeface="B Zar" panose="00000400000000000000" pitchFamily="2" charset="-78"/>
              </a:rPr>
              <a:t>چهار معیار اصلی تشخیص رفتار نابهنجار</a:t>
            </a:r>
            <a:br>
              <a:rPr lang="fa-IR" sz="3400"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a:bodyPr>
          <a:lstStyle/>
          <a:p>
            <a:pPr lvl="0" algn="r" rtl="1">
              <a:lnSpc>
                <a:spcPct val="150000"/>
              </a:lnSpc>
            </a:pPr>
            <a:r>
              <a:rPr lang="fa-IR" sz="3600" b="1" dirty="0">
                <a:solidFill>
                  <a:srgbClr val="FFFF00"/>
                </a:solidFill>
                <a:cs typeface="B Zar" panose="00000400000000000000" pitchFamily="2" charset="-78"/>
              </a:rPr>
              <a:t>4-خطر(</a:t>
            </a:r>
            <a:r>
              <a:rPr lang="en-US" sz="3600" b="1" dirty="0">
                <a:solidFill>
                  <a:srgbClr val="FFFF00"/>
                </a:solidFill>
                <a:cs typeface="B Zar" panose="00000400000000000000" pitchFamily="2" charset="-78"/>
              </a:rPr>
              <a:t>danger</a:t>
            </a:r>
            <a:r>
              <a:rPr lang="fa-IR" sz="3600" b="1" dirty="0" smtClean="0">
                <a:solidFill>
                  <a:srgbClr val="FFFF00"/>
                </a:solidFill>
                <a:cs typeface="B Zar" panose="00000400000000000000" pitchFamily="2" charset="-78"/>
              </a:rPr>
              <a:t>)</a:t>
            </a:r>
          </a:p>
          <a:p>
            <a:pPr lvl="0" algn="r" rtl="1">
              <a:lnSpc>
                <a:spcPct val="150000"/>
              </a:lnSpc>
            </a:pPr>
            <a:r>
              <a:rPr lang="fa-IR" sz="3600" b="1" dirty="0" smtClean="0">
                <a:cs typeface="B Zar" panose="00000400000000000000" pitchFamily="2" charset="-78"/>
              </a:rPr>
              <a:t>رفتار نابهنجار رفتاری است که برای فرد و دیگران خطرآفرین باشد</a:t>
            </a:r>
            <a:endParaRPr lang="en-US" sz="3600" b="1" dirty="0">
              <a:cs typeface="B Zar" panose="00000400000000000000"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51" y="4334011"/>
            <a:ext cx="4362994" cy="213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19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040310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fa-IR" altLang="fa-IR" b="1" dirty="0" smtClean="0">
                <a:solidFill>
                  <a:srgbClr val="C00000"/>
                </a:solidFill>
                <a:cs typeface="B Zar" pitchFamily="2" charset="-78"/>
              </a:rPr>
              <a:t>آغاز کلام</a:t>
            </a:r>
          </a:p>
        </p:txBody>
      </p:sp>
      <p:sp>
        <p:nvSpPr>
          <p:cNvPr id="4099" name="Content Placeholder 2"/>
          <p:cNvSpPr>
            <a:spLocks noGrp="1"/>
          </p:cNvSpPr>
          <p:nvPr>
            <p:ph idx="1"/>
          </p:nvPr>
        </p:nvSpPr>
        <p:spPr>
          <a:xfrm>
            <a:off x="680321" y="2050869"/>
            <a:ext cx="9613861" cy="4389120"/>
          </a:xfrm>
        </p:spPr>
        <p:style>
          <a:lnRef idx="3">
            <a:schemeClr val="lt1"/>
          </a:lnRef>
          <a:fillRef idx="1">
            <a:schemeClr val="accent5"/>
          </a:fillRef>
          <a:effectRef idx="1">
            <a:schemeClr val="accent5"/>
          </a:effectRef>
          <a:fontRef idx="minor">
            <a:schemeClr val="lt1"/>
          </a:fontRef>
        </p:style>
        <p:txBody>
          <a:bodyPr>
            <a:noAutofit/>
          </a:bodyPr>
          <a:lstStyle/>
          <a:p>
            <a:pPr algn="r" rtl="1">
              <a:lnSpc>
                <a:spcPct val="200000"/>
              </a:lnSpc>
            </a:pPr>
            <a:r>
              <a:rPr lang="fa-IR" altLang="fa-IR" sz="3200" b="1" dirty="0" smtClean="0">
                <a:solidFill>
                  <a:schemeClr val="bg1"/>
                </a:solidFill>
                <a:cs typeface="B Zar" pitchFamily="2" charset="-78"/>
              </a:rPr>
              <a:t>ای نسخه اسرار الهی که تویی</a:t>
            </a:r>
          </a:p>
          <a:p>
            <a:pPr algn="r" rtl="1">
              <a:lnSpc>
                <a:spcPct val="200000"/>
              </a:lnSpc>
            </a:pPr>
            <a:r>
              <a:rPr lang="fa-IR" altLang="fa-IR" sz="3200" b="1" dirty="0" smtClean="0">
                <a:solidFill>
                  <a:schemeClr val="bg1"/>
                </a:solidFill>
                <a:cs typeface="B Zar" pitchFamily="2" charset="-78"/>
              </a:rPr>
              <a:t>                                 وی آیینه جمال شاهی که تویی</a:t>
            </a:r>
          </a:p>
          <a:p>
            <a:pPr algn="r" rtl="1">
              <a:lnSpc>
                <a:spcPct val="200000"/>
              </a:lnSpc>
            </a:pPr>
            <a:r>
              <a:rPr lang="fa-IR" altLang="fa-IR" sz="3200" b="1" dirty="0" smtClean="0">
                <a:solidFill>
                  <a:schemeClr val="bg1"/>
                </a:solidFill>
                <a:cs typeface="B Zar" pitchFamily="2" charset="-78"/>
              </a:rPr>
              <a:t>بیرون ز تو نیست آنچه در عالم هست</a:t>
            </a:r>
          </a:p>
          <a:p>
            <a:pPr algn="r" rtl="1">
              <a:lnSpc>
                <a:spcPct val="200000"/>
              </a:lnSpc>
            </a:pPr>
            <a:r>
              <a:rPr lang="en-US" altLang="fa-IR" sz="3200" b="1" dirty="0" smtClean="0">
                <a:solidFill>
                  <a:schemeClr val="bg1"/>
                </a:solidFill>
                <a:cs typeface="B Zar" pitchFamily="2" charset="-78"/>
              </a:rPr>
              <a:t>               </a:t>
            </a:r>
            <a:r>
              <a:rPr lang="fa-IR" altLang="fa-IR" sz="3200" b="1" dirty="0" smtClean="0">
                <a:solidFill>
                  <a:schemeClr val="bg1"/>
                </a:solidFill>
                <a:cs typeface="B Zar" pitchFamily="2" charset="-78"/>
              </a:rPr>
              <a:t>از خود بطلب هر آنچه خواهی که تویی</a:t>
            </a:r>
          </a:p>
        </p:txBody>
      </p:sp>
      <p:sp>
        <p:nvSpPr>
          <p:cNvPr id="4100" name="Picture 4"/>
          <p:cNvSpPr>
            <a:spLocks noChangeAspect="1" noChangeArrowheads="1"/>
          </p:cNvSpPr>
          <p:nvPr/>
        </p:nvSpPr>
        <p:spPr bwMode="auto">
          <a:xfrm>
            <a:off x="203200" y="152400"/>
            <a:ext cx="39116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p>
        </p:txBody>
      </p:sp>
      <p:sp>
        <p:nvSpPr>
          <p:cNvPr id="4101" name="Picture 5"/>
          <p:cNvSpPr>
            <a:spLocks noChangeAspect="1" noChangeArrowheads="1"/>
          </p:cNvSpPr>
          <p:nvPr/>
        </p:nvSpPr>
        <p:spPr bwMode="auto">
          <a:xfrm>
            <a:off x="8538633" y="476250"/>
            <a:ext cx="3479800" cy="141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p>
        </p:txBody>
      </p:sp>
      <p:sp>
        <p:nvSpPr>
          <p:cNvPr id="2" name="Footer Placeholder 1"/>
          <p:cNvSpPr>
            <a:spLocks noGrp="1"/>
          </p:cNvSpPr>
          <p:nvPr>
            <p:ph type="ftr" sz="quarter" idx="11"/>
          </p:nvPr>
        </p:nvSpPr>
        <p:spPr/>
        <p:txBody>
          <a:bodyPr/>
          <a:lstStyle/>
          <a:p>
            <a:r>
              <a:rPr lang="fa-IR" smtClean="0"/>
              <a:t>گروه آموزشی مهر حنوب-دکتر برومند/07633671199</a:t>
            </a:r>
            <a:endParaRPr lang="en-US"/>
          </a:p>
        </p:txBody>
      </p:sp>
      <p:sp>
        <p:nvSpPr>
          <p:cNvPr id="3" name="Slide Number Placeholder 2"/>
          <p:cNvSpPr>
            <a:spLocks noGrp="1"/>
          </p:cNvSpPr>
          <p:nvPr>
            <p:ph type="sldNum" sz="quarter" idx="12"/>
          </p:nvPr>
        </p:nvSpPr>
        <p:spPr/>
        <p:txBody>
          <a:bodyPr/>
          <a:lstStyle/>
          <a:p>
            <a:fld id="{B9220313-222D-447A-957D-146E7EF28FF9}" type="slidenum">
              <a:rPr lang="en-US" smtClean="0"/>
              <a:t>2</a:t>
            </a:fld>
            <a:endParaRPr lang="en-US"/>
          </a:p>
        </p:txBody>
      </p:sp>
      <p:sp>
        <p:nvSpPr>
          <p:cNvPr id="4" name="Date Placeholder 3"/>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84732937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3"/>
          </a:lnRef>
          <a:fillRef idx="2">
            <a:schemeClr val="accent3"/>
          </a:fillRef>
          <a:effectRef idx="1">
            <a:schemeClr val="accent3"/>
          </a:effectRef>
          <a:fontRef idx="minor">
            <a:schemeClr val="dk1"/>
          </a:fontRef>
        </p:style>
        <p:txBody>
          <a:bodyPr/>
          <a:lstStyle/>
          <a:p>
            <a:pPr algn="ctr"/>
            <a:r>
              <a:rPr lang="fa-IR" sz="4400" b="1" dirty="0">
                <a:solidFill>
                  <a:srgbClr val="F09415"/>
                </a:solidFill>
                <a:cs typeface="B Zar" panose="00000400000000000000" pitchFamily="2" charset="-78"/>
              </a:rPr>
              <a:t>برنامه تغییر </a:t>
            </a:r>
            <a:r>
              <a:rPr lang="fa-IR" sz="4400" b="1" dirty="0" smtClean="0">
                <a:solidFill>
                  <a:srgbClr val="F09415"/>
                </a:solidFill>
                <a:cs typeface="B Zar" panose="00000400000000000000" pitchFamily="2" charset="-78"/>
              </a:rPr>
              <a:t>و اصلاح رفتار</a:t>
            </a:r>
            <a:r>
              <a:rPr lang="fa-IR" sz="4400" b="1" dirty="0">
                <a:solidFill>
                  <a:srgbClr val="F09415"/>
                </a:solidFill>
                <a:cs typeface="B Zar" panose="00000400000000000000" pitchFamily="2" charset="-78"/>
              </a:rPr>
              <a:t/>
            </a:r>
            <a:br>
              <a:rPr lang="fa-IR" sz="4400" b="1" dirty="0">
                <a:solidFill>
                  <a:srgbClr val="F09415"/>
                </a:solidFill>
                <a:cs typeface="B Zar" panose="00000400000000000000" pitchFamily="2" charset="-78"/>
              </a:rPr>
            </a:br>
            <a:endParaRPr lang="en-US" sz="4400" dirty="0">
              <a:cs typeface="B Zar" panose="00000400000000000000" pitchFamily="2" charset="-78"/>
            </a:endParaRPr>
          </a:p>
        </p:txBody>
      </p:sp>
      <p:sp>
        <p:nvSpPr>
          <p:cNvPr id="3" name="Subtitle 2"/>
          <p:cNvSpPr>
            <a:spLocks noGrp="1"/>
          </p:cNvSpPr>
          <p:nvPr>
            <p:ph type="subTitle" idx="1"/>
          </p:nvPr>
        </p:nvSpPr>
        <p:spPr/>
        <p:txBody>
          <a:bodyPr/>
          <a:lstStyle/>
          <a:p>
            <a:endParaRPr lang="en-US"/>
          </a:p>
        </p:txBody>
      </p:sp>
      <p:pic>
        <p:nvPicPr>
          <p:cNvPr id="6" name="Picture 5" descr="10p.jpg"/>
          <p:cNvPicPr>
            <a:picLocks noChangeAspect="1"/>
          </p:cNvPicPr>
          <p:nvPr/>
        </p:nvPicPr>
        <p:blipFill>
          <a:blip r:embed="rId2" cstate="print"/>
          <a:stretch>
            <a:fillRect/>
          </a:stretch>
        </p:blipFill>
        <p:spPr>
          <a:xfrm>
            <a:off x="663799" y="4559121"/>
            <a:ext cx="8402928" cy="1468192"/>
          </a:xfrm>
          <a:prstGeom prst="rect">
            <a:avLst/>
          </a:prstGeom>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20</a:t>
            </a:fld>
            <a:endParaRPr lang="en-US"/>
          </a:p>
        </p:txBody>
      </p:sp>
      <p:sp>
        <p:nvSpPr>
          <p:cNvPr id="7" name="Date Placeholder 6"/>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725953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138" y="574766"/>
            <a:ext cx="9613861" cy="128016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a-IR" sz="4400" b="1" dirty="0">
                <a:solidFill>
                  <a:srgbClr val="F09415"/>
                </a:solidFill>
                <a:cs typeface="B Zar" panose="00000400000000000000" pitchFamily="2" charset="-78"/>
              </a:rPr>
              <a:t>برنامه تغییر و اصلاح رفتار</a:t>
            </a:r>
            <a:endParaRPr lang="en-US" sz="5400" b="1" dirty="0">
              <a:solidFill>
                <a:schemeClr val="accent1"/>
              </a:solidFill>
            </a:endParaRPr>
          </a:p>
        </p:txBody>
      </p:sp>
      <p:sp>
        <p:nvSpPr>
          <p:cNvPr id="3" name="Content Placeholder 2"/>
          <p:cNvSpPr>
            <a:spLocks noGrp="1"/>
          </p:cNvSpPr>
          <p:nvPr>
            <p:ph sz="quarter" idx="1"/>
          </p:nvPr>
        </p:nvSpPr>
        <p:spPr>
          <a:xfrm>
            <a:off x="680321" y="2325189"/>
            <a:ext cx="9965908" cy="3611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r" rtl="1">
              <a:lnSpc>
                <a:spcPct val="150000"/>
              </a:lnSpc>
              <a:buNone/>
            </a:pPr>
            <a:r>
              <a:rPr lang="fa-IR" sz="3200" b="1" dirty="0" smtClean="0">
                <a:solidFill>
                  <a:srgbClr val="FFFF00"/>
                </a:solidFill>
                <a:cs typeface="B Zar" panose="00000400000000000000" pitchFamily="2" charset="-78"/>
              </a:rPr>
              <a:t>1- تعیین رفتار آماج</a:t>
            </a:r>
          </a:p>
          <a:p>
            <a:pPr algn="r" rtl="1">
              <a:lnSpc>
                <a:spcPct val="150000"/>
              </a:lnSpc>
              <a:buNone/>
            </a:pPr>
            <a:r>
              <a:rPr lang="fa-IR" sz="3200" b="1" dirty="0" smtClean="0">
                <a:cs typeface="B Zar" panose="00000400000000000000" pitchFamily="2" charset="-78"/>
              </a:rPr>
              <a:t>نخستین مرحله از برنامه کار تغییردهنده رفتار تعیین رفتار آماج است.</a:t>
            </a:r>
          </a:p>
          <a:p>
            <a:pPr algn="r" rtl="1">
              <a:lnSpc>
                <a:spcPct val="150000"/>
              </a:lnSpc>
              <a:buNone/>
            </a:pPr>
            <a:r>
              <a:rPr lang="fa-IR" sz="3200" b="1" dirty="0" smtClean="0">
                <a:cs typeface="B Zar" panose="00000400000000000000" pitchFamily="2" charset="-78"/>
              </a:rPr>
              <a:t> این رفتار رفتاری است که مورد مشاهده قرار می گیرد و اندازه گیری می شود. </a:t>
            </a:r>
            <a:endParaRPr lang="en-US" sz="3200" b="1" dirty="0">
              <a:cs typeface="B Zar" panose="000004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950" y="5355769"/>
            <a:ext cx="6059980" cy="1347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67462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marL="228600" lvl="0" indent="-228600" algn="ctr" rtl="1">
              <a:lnSpc>
                <a:spcPct val="150000"/>
              </a:lnSpc>
              <a:spcBef>
                <a:spcPts val="1000"/>
              </a:spcBef>
            </a:pPr>
            <a:r>
              <a:rPr lang="fa-IR" sz="3200" b="1" dirty="0">
                <a:solidFill>
                  <a:srgbClr val="FFFF00"/>
                </a:solidFill>
                <a:cs typeface="B Zar" panose="00000400000000000000" pitchFamily="2" charset="-78"/>
              </a:rPr>
              <a:t>1- تعیین رفتار آماج</a:t>
            </a:r>
            <a:br>
              <a:rPr lang="fa-IR" sz="3200" b="1" dirty="0">
                <a:solidFill>
                  <a:srgbClr val="FFFF00"/>
                </a:solidFill>
                <a:cs typeface="B Zar" panose="00000400000000000000" pitchFamily="2" charset="-78"/>
              </a:rPr>
            </a:br>
            <a:endParaRPr lang="en-US" dirty="0"/>
          </a:p>
        </p:txBody>
      </p:sp>
      <p:sp>
        <p:nvSpPr>
          <p:cNvPr id="3" name="Content Placeholder 2"/>
          <p:cNvSpPr>
            <a:spLocks noGrp="1"/>
          </p:cNvSpPr>
          <p:nvPr>
            <p:ph idx="1"/>
          </p:nvPr>
        </p:nvSpPr>
        <p:spPr>
          <a:xfrm>
            <a:off x="771761" y="1854926"/>
            <a:ext cx="9613861" cy="472875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lgn="just" rtl="1">
              <a:lnSpc>
                <a:spcPct val="150000"/>
              </a:lnSpc>
              <a:buNone/>
            </a:pPr>
            <a:r>
              <a:rPr lang="fa-IR" sz="3200" b="1" dirty="0">
                <a:solidFill>
                  <a:prstClr val="white"/>
                </a:solidFill>
                <a:cs typeface="B Zar" panose="00000400000000000000" pitchFamily="2" charset="-78"/>
              </a:rPr>
              <a:t>این رفتاری است که باید تغییر یابد واصلاح شود</a:t>
            </a:r>
            <a:r>
              <a:rPr lang="fa-IR" sz="3200" b="1" dirty="0" smtClean="0">
                <a:solidFill>
                  <a:prstClr val="white"/>
                </a:solidFill>
                <a:cs typeface="B Zar" panose="00000400000000000000" pitchFamily="2" charset="-78"/>
              </a:rPr>
              <a:t>.</a:t>
            </a:r>
          </a:p>
          <a:p>
            <a:pPr lvl="0" algn="just" rtl="1">
              <a:lnSpc>
                <a:spcPct val="150000"/>
              </a:lnSpc>
              <a:buNone/>
            </a:pPr>
            <a:r>
              <a:rPr lang="fa-IR" sz="3200" b="1" dirty="0" smtClean="0">
                <a:solidFill>
                  <a:prstClr val="white"/>
                </a:solidFill>
                <a:cs typeface="B Zar" panose="00000400000000000000" pitchFamily="2" charset="-78"/>
              </a:rPr>
              <a:t> </a:t>
            </a:r>
            <a:r>
              <a:rPr lang="fa-IR" sz="3200" b="1" dirty="0">
                <a:solidFill>
                  <a:prstClr val="white"/>
                </a:solidFill>
                <a:cs typeface="B Zar" panose="00000400000000000000" pitchFamily="2" charset="-78"/>
              </a:rPr>
              <a:t>این رفتار همان رفتار مشکل آفرین یا ناسازگارانه است که غالبا به صورتی کلی و مبهم مانند فزونکاری ، تنبلی و افسردگی </a:t>
            </a:r>
            <a:r>
              <a:rPr lang="fa-IR" sz="3200" b="1" dirty="0" smtClean="0">
                <a:solidFill>
                  <a:prstClr val="white"/>
                </a:solidFill>
                <a:cs typeface="B Zar" panose="00000400000000000000" pitchFamily="2" charset="-78"/>
              </a:rPr>
              <a:t>ظاهر می شود</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138" y="4382998"/>
            <a:ext cx="4498385" cy="190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521555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fa-IR" sz="4400" b="1" dirty="0">
                <a:solidFill>
                  <a:srgbClr val="F09415"/>
                </a:solidFill>
                <a:cs typeface="B Zar" panose="00000400000000000000" pitchFamily="2" charset="-78"/>
              </a:rPr>
              <a:t>برنامه تغییر و اصلاح رفتار</a:t>
            </a:r>
            <a:endParaRPr lang="en-US" dirty="0"/>
          </a:p>
        </p:txBody>
      </p:sp>
      <p:sp>
        <p:nvSpPr>
          <p:cNvPr id="3" name="Content Placeholder 2"/>
          <p:cNvSpPr>
            <a:spLocks noGrp="1"/>
          </p:cNvSpPr>
          <p:nvPr>
            <p:ph sz="quarter" idx="1"/>
          </p:nvPr>
        </p:nvSpPr>
        <p:spPr>
          <a:xfrm>
            <a:off x="680321" y="2090057"/>
            <a:ext cx="9613861" cy="4075612"/>
          </a:xfrm>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pPr algn="r">
              <a:buNone/>
            </a:pPr>
            <a:r>
              <a:rPr lang="fa-IR" sz="3200" b="1" dirty="0" smtClean="0">
                <a:solidFill>
                  <a:srgbClr val="FFFF00"/>
                </a:solidFill>
                <a:cs typeface="B Zar" panose="00000400000000000000" pitchFamily="2" charset="-78"/>
              </a:rPr>
              <a:t>2- بیان هدف برنامه</a:t>
            </a:r>
          </a:p>
          <a:p>
            <a:pPr algn="r">
              <a:buNone/>
            </a:pPr>
            <a:endParaRPr lang="fa-IR" b="1" dirty="0" smtClean="0">
              <a:cs typeface="B Zar" panose="00000400000000000000" pitchFamily="2" charset="-78"/>
            </a:endParaRPr>
          </a:p>
          <a:p>
            <a:pPr algn="r">
              <a:lnSpc>
                <a:spcPct val="150000"/>
              </a:lnSpc>
              <a:buNone/>
            </a:pPr>
            <a:r>
              <a:rPr lang="fa-IR" sz="3200" b="1" dirty="0" smtClean="0">
                <a:cs typeface="B Zar" panose="00000400000000000000" pitchFamily="2" charset="-78"/>
              </a:rPr>
              <a:t>در بیان هدف برنامه، تغییر دهنده رفتار باید تصمیم بگیرد که می خواهد چه کاریرا  انجام دهد.</a:t>
            </a:r>
          </a:p>
          <a:p>
            <a:pPr algn="r">
              <a:lnSpc>
                <a:spcPct val="150000"/>
              </a:lnSpc>
              <a:buNone/>
            </a:pPr>
            <a:r>
              <a:rPr lang="fa-IR" sz="3200" b="1" dirty="0" smtClean="0">
                <a:cs typeface="B Zar" panose="00000400000000000000" pitchFamily="2" charset="-78"/>
              </a:rPr>
              <a:t> یعنی تغییراتی را که قرار است در </a:t>
            </a:r>
            <a:r>
              <a:rPr lang="fa-IR" sz="3200" b="1" dirty="0" smtClean="0">
                <a:solidFill>
                  <a:srgbClr val="FFFF00"/>
                </a:solidFill>
                <a:cs typeface="B Zar" panose="00000400000000000000" pitchFamily="2" charset="-78"/>
              </a:rPr>
              <a:t>رفتار آماج </a:t>
            </a:r>
            <a:r>
              <a:rPr lang="fa-IR" sz="3200" b="1" dirty="0" smtClean="0">
                <a:cs typeface="B Zar" panose="00000400000000000000" pitchFamily="2" charset="-78"/>
              </a:rPr>
              <a:t>ایجاد گردند مشخص نماید. </a:t>
            </a:r>
          </a:p>
          <a:p>
            <a:pPr algn="r">
              <a:buNone/>
            </a:pPr>
            <a:r>
              <a:rPr lang="fa-IR" b="1" dirty="0" smtClean="0">
                <a:cs typeface="B Zar" panose="00000400000000000000" pitchFamily="2" charset="-78"/>
              </a:rPr>
              <a:t>.</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23</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52339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a:solidFill>
                  <a:srgbClr val="F09415"/>
                </a:solidFill>
                <a:cs typeface="B Zar" panose="00000400000000000000" pitchFamily="2" charset="-78"/>
              </a:rPr>
              <a:t>برنامه تغییر و اصلاح رفتار</a:t>
            </a:r>
            <a:endParaRPr lang="en-US" dirty="0"/>
          </a:p>
        </p:txBody>
      </p:sp>
      <p:sp>
        <p:nvSpPr>
          <p:cNvPr id="3" name="Content Placeholder 2"/>
          <p:cNvSpPr>
            <a:spLocks noGrp="1"/>
          </p:cNvSpPr>
          <p:nvPr>
            <p:ph idx="1"/>
          </p:nvPr>
        </p:nvSpPr>
        <p:spPr/>
        <p:txBody>
          <a:bodyPr>
            <a:normAutofit/>
          </a:bodyPr>
          <a:lstStyle/>
          <a:p>
            <a:pPr algn="r" rtl="1">
              <a:lnSpc>
                <a:spcPct val="150000"/>
              </a:lnSpc>
            </a:pPr>
            <a:r>
              <a:rPr lang="fa-IR" sz="3200" b="1" dirty="0" smtClean="0">
                <a:solidFill>
                  <a:prstClr val="white"/>
                </a:solidFill>
                <a:cs typeface="B Zar" panose="00000400000000000000" pitchFamily="2" charset="-78"/>
              </a:rPr>
              <a:t>تصویرسازی رفتار پس از تغییر و اصلاح </a:t>
            </a:r>
          </a:p>
          <a:p>
            <a:pPr algn="r" rtl="1">
              <a:lnSpc>
                <a:spcPct val="150000"/>
              </a:lnSpc>
            </a:pPr>
            <a:r>
              <a:rPr lang="fa-IR" sz="3200" b="1" dirty="0" smtClean="0">
                <a:solidFill>
                  <a:prstClr val="white"/>
                </a:solidFill>
                <a:cs typeface="B Zar" panose="00000400000000000000" pitchFamily="2" charset="-78"/>
              </a:rPr>
              <a:t>به </a:t>
            </a:r>
            <a:r>
              <a:rPr lang="fa-IR" sz="3200" b="1" dirty="0">
                <a:solidFill>
                  <a:prstClr val="white"/>
                </a:solidFill>
                <a:cs typeface="B Zar" panose="00000400000000000000" pitchFamily="2" charset="-78"/>
              </a:rPr>
              <a:t>این کار بیان هدف برنامه تغییر رفتار می </a:t>
            </a:r>
            <a:r>
              <a:rPr lang="fa-IR" sz="3200" b="1" dirty="0" smtClean="0">
                <a:solidFill>
                  <a:prstClr val="white"/>
                </a:solidFill>
                <a:cs typeface="B Zar" panose="00000400000000000000" pitchFamily="2" charset="-78"/>
              </a:rPr>
              <a:t>گویند</a:t>
            </a:r>
          </a:p>
          <a:p>
            <a:pPr marL="0" indent="0" algn="r" rtl="1">
              <a:lnSpc>
                <a:spcPct val="150000"/>
              </a:lnSpc>
              <a:buNone/>
            </a:pPr>
            <a:endParaRPr lang="en-US" sz="32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071" y="4471171"/>
            <a:ext cx="322122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24</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635034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a:solidFill>
                  <a:srgbClr val="F09415"/>
                </a:solidFill>
                <a:cs typeface="B Zar" panose="00000400000000000000" pitchFamily="2" charset="-78"/>
              </a:rPr>
              <a:t>برنامه تغییر و اصلاح رفتار</a:t>
            </a:r>
            <a:endParaRPr lang="en-US" dirty="0">
              <a:cs typeface="B Zar" panose="00000400000000000000" pitchFamily="2" charset="-78"/>
            </a:endParaRPr>
          </a:p>
        </p:txBody>
      </p:sp>
      <p:sp>
        <p:nvSpPr>
          <p:cNvPr id="3" name="Content Placeholder 2"/>
          <p:cNvSpPr>
            <a:spLocks noGrp="1"/>
          </p:cNvSpPr>
          <p:nvPr>
            <p:ph sz="quarter" idx="1"/>
          </p:nvPr>
        </p:nvSpPr>
        <p:spPr>
          <a:xfrm>
            <a:off x="680321" y="2050869"/>
            <a:ext cx="9613861" cy="3885320"/>
          </a:xfrm>
        </p:spPr>
        <p:txBody>
          <a:bodyPr>
            <a:normAutofit/>
          </a:bodyPr>
          <a:lstStyle/>
          <a:p>
            <a:pPr algn="just" rtl="1">
              <a:buNone/>
            </a:pPr>
            <a:r>
              <a:rPr lang="fa-IR" sz="4400" b="1" dirty="0" smtClean="0">
                <a:solidFill>
                  <a:srgbClr val="FFFF00"/>
                </a:solidFill>
                <a:cs typeface="B Zar" panose="00000400000000000000" pitchFamily="2" charset="-78"/>
              </a:rPr>
              <a:t>3- آماده کردن هدف رفتاری</a:t>
            </a:r>
          </a:p>
          <a:p>
            <a:pPr algn="just" rtl="1">
              <a:lnSpc>
                <a:spcPct val="150000"/>
              </a:lnSpc>
              <a:buNone/>
            </a:pPr>
            <a:r>
              <a:rPr lang="fa-IR" sz="3600" b="1" dirty="0" smtClean="0">
                <a:cs typeface="B Zar" panose="00000400000000000000" pitchFamily="2" charset="-78"/>
              </a:rPr>
              <a:t>توصیف ویژگی های رفتاری است که قرار است پس از تغییر و اصلاح به وجود آید. </a:t>
            </a:r>
            <a:endParaRPr lang="en-US" sz="3600" b="1" dirty="0">
              <a:solidFill>
                <a:schemeClr val="accent1"/>
              </a:solidFill>
              <a:cs typeface="B Zar" panose="00000400000000000000" pitchFamily="2" charset="-78"/>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819" y="4669971"/>
            <a:ext cx="897227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67838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rtl="1">
              <a:spcBef>
                <a:spcPts val="1000"/>
              </a:spcBef>
            </a:pPr>
            <a:r>
              <a:rPr lang="fa-IR" sz="4400" b="1" dirty="0">
                <a:solidFill>
                  <a:srgbClr val="FFFF00"/>
                </a:solidFill>
                <a:cs typeface="B Zar" panose="00000400000000000000" pitchFamily="2" charset="-78"/>
              </a:rPr>
              <a:t>3- آماده کردن هدف رفتاری</a:t>
            </a:r>
          </a:p>
        </p:txBody>
      </p:sp>
      <p:sp>
        <p:nvSpPr>
          <p:cNvPr id="3" name="Content Placeholder 2"/>
          <p:cNvSpPr>
            <a:spLocks noGrp="1"/>
          </p:cNvSpPr>
          <p:nvPr>
            <p:ph idx="1"/>
          </p:nvPr>
        </p:nvSpPr>
        <p:spPr/>
        <p:txBody>
          <a:bodyPr/>
          <a:lstStyle/>
          <a:p>
            <a:pPr lvl="0" algn="just" rtl="1">
              <a:lnSpc>
                <a:spcPct val="200000"/>
              </a:lnSpc>
              <a:buFont typeface="Wingdings" pitchFamily="2" charset="2"/>
              <a:buChar char="Ø"/>
            </a:pPr>
            <a:r>
              <a:rPr lang="fa-IR" sz="3200" b="1" i="1" dirty="0" smtClean="0">
                <a:solidFill>
                  <a:srgbClr val="FFFF00"/>
                </a:solidFill>
                <a:cs typeface="B Zar" panose="00000400000000000000" pitchFamily="2" charset="-78"/>
              </a:rPr>
              <a:t>شکل </a:t>
            </a:r>
            <a:r>
              <a:rPr lang="fa-IR" sz="3200" b="1" i="1" dirty="0">
                <a:solidFill>
                  <a:srgbClr val="FFFF00"/>
                </a:solidFill>
                <a:cs typeface="B Zar" panose="00000400000000000000" pitchFamily="2" charset="-78"/>
              </a:rPr>
              <a:t>ظاهری رفتار: </a:t>
            </a:r>
            <a:r>
              <a:rPr lang="fa-IR" sz="3200" b="1" i="1" dirty="0">
                <a:solidFill>
                  <a:prstClr val="white"/>
                </a:solidFill>
                <a:cs typeface="B Zar" panose="00000400000000000000" pitchFamily="2" charset="-78"/>
              </a:rPr>
              <a:t>یعنی اینکه رفتار در چه شکلی رخ می دهد.</a:t>
            </a:r>
          </a:p>
          <a:p>
            <a:pPr lvl="0" algn="just" rtl="1">
              <a:lnSpc>
                <a:spcPct val="200000"/>
              </a:lnSpc>
              <a:buFont typeface="Wingdings" pitchFamily="2" charset="2"/>
              <a:buChar char="Ø"/>
            </a:pPr>
            <a:r>
              <a:rPr lang="fa-IR" sz="3200" b="1" i="1" dirty="0">
                <a:solidFill>
                  <a:srgbClr val="FFFF00"/>
                </a:solidFill>
                <a:cs typeface="B Zar" panose="00000400000000000000" pitchFamily="2" charset="-78"/>
              </a:rPr>
              <a:t>شدت یا نیروی رفتار</a:t>
            </a:r>
            <a:r>
              <a:rPr lang="fa-IR" sz="3200" b="1" i="1" dirty="0">
                <a:solidFill>
                  <a:srgbClr val="F09415"/>
                </a:solidFill>
                <a:cs typeface="B Zar" panose="00000400000000000000" pitchFamily="2" charset="-78"/>
              </a:rPr>
              <a:t>: </a:t>
            </a:r>
            <a:r>
              <a:rPr lang="fa-IR" sz="3200" b="1" i="1" dirty="0">
                <a:solidFill>
                  <a:prstClr val="white"/>
                </a:solidFill>
                <a:cs typeface="B Zar" panose="00000400000000000000" pitchFamily="2" charset="-78"/>
              </a:rPr>
              <a:t>رفتار با چه شدتی رخ می دهد.</a:t>
            </a:r>
          </a:p>
          <a:p>
            <a:pPr lvl="0" algn="just" rtl="1">
              <a:lnSpc>
                <a:spcPct val="200000"/>
              </a:lnSpc>
              <a:buFont typeface="Wingdings" pitchFamily="2" charset="2"/>
              <a:buChar char="Ø"/>
            </a:pPr>
            <a:r>
              <a:rPr lang="fa-IR" sz="3200" b="1" i="1" dirty="0">
                <a:solidFill>
                  <a:srgbClr val="FFFF00"/>
                </a:solidFill>
                <a:cs typeface="B Zar" panose="00000400000000000000" pitchFamily="2" charset="-78"/>
              </a:rPr>
              <a:t>نرخ یا فراوانی رفتار</a:t>
            </a:r>
            <a:r>
              <a:rPr lang="fa-IR" sz="3200" b="1" i="1" dirty="0">
                <a:solidFill>
                  <a:srgbClr val="F09415"/>
                </a:solidFill>
                <a:cs typeface="B Zar" panose="00000400000000000000" pitchFamily="2" charset="-78"/>
              </a:rPr>
              <a:t>: </a:t>
            </a:r>
            <a:r>
              <a:rPr lang="fa-IR" sz="3200" b="1" i="1" dirty="0">
                <a:solidFill>
                  <a:prstClr val="white"/>
                </a:solidFill>
                <a:cs typeface="B Zar" panose="00000400000000000000" pitchFamily="2" charset="-78"/>
              </a:rPr>
              <a:t>تعداد دفعات وقوع رفتار</a:t>
            </a:r>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862924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rtl="1">
              <a:spcBef>
                <a:spcPts val="1000"/>
              </a:spcBef>
            </a:pPr>
            <a:r>
              <a:rPr lang="fa-IR" sz="4400" b="1" dirty="0">
                <a:solidFill>
                  <a:srgbClr val="FFFF00"/>
                </a:solidFill>
                <a:cs typeface="B Zar" panose="00000400000000000000" pitchFamily="2" charset="-78"/>
              </a:rPr>
              <a:t>3- آماده کردن هدف رفتاری</a:t>
            </a:r>
            <a:br>
              <a:rPr lang="fa-IR" sz="4400" b="1" dirty="0">
                <a:solidFill>
                  <a:srgbClr val="FFFF00"/>
                </a:solidFill>
                <a:cs typeface="B Zar" panose="00000400000000000000" pitchFamily="2" charset="-78"/>
              </a:rPr>
            </a:br>
            <a:endParaRPr lang="en-US" dirty="0"/>
          </a:p>
        </p:txBody>
      </p:sp>
      <p:sp>
        <p:nvSpPr>
          <p:cNvPr id="3" name="Content Placeholder 2"/>
          <p:cNvSpPr>
            <a:spLocks noGrp="1"/>
          </p:cNvSpPr>
          <p:nvPr>
            <p:ph idx="1"/>
          </p:nvPr>
        </p:nvSpPr>
        <p:spPr/>
        <p:txBody>
          <a:bodyPr/>
          <a:lstStyle/>
          <a:p>
            <a:pPr lvl="0" algn="just" rtl="1">
              <a:lnSpc>
                <a:spcPct val="200000"/>
              </a:lnSpc>
              <a:buFont typeface="Wingdings" pitchFamily="2" charset="2"/>
              <a:buChar char="Ø"/>
            </a:pPr>
            <a:r>
              <a:rPr lang="fa-IR" sz="3200" b="1" i="1" dirty="0">
                <a:solidFill>
                  <a:srgbClr val="FFFF00"/>
                </a:solidFill>
                <a:cs typeface="B Zar" panose="00000400000000000000" pitchFamily="2" charset="-78"/>
              </a:rPr>
              <a:t>طول مدت رفتار</a:t>
            </a:r>
            <a:r>
              <a:rPr lang="fa-IR" sz="3200" b="1" i="1" dirty="0">
                <a:solidFill>
                  <a:srgbClr val="F09415"/>
                </a:solidFill>
                <a:cs typeface="B Zar" panose="00000400000000000000" pitchFamily="2" charset="-78"/>
              </a:rPr>
              <a:t>: </a:t>
            </a:r>
            <a:r>
              <a:rPr lang="fa-IR" sz="3200" b="1" i="1" dirty="0">
                <a:solidFill>
                  <a:prstClr val="white"/>
                </a:solidFill>
                <a:cs typeface="B Zar" panose="00000400000000000000" pitchFamily="2" charset="-78"/>
              </a:rPr>
              <a:t>زمانی که دادن پاسخ به طول می </a:t>
            </a:r>
            <a:r>
              <a:rPr lang="fa-IR" sz="3200" b="1" i="1" dirty="0" smtClean="0">
                <a:solidFill>
                  <a:prstClr val="white"/>
                </a:solidFill>
                <a:cs typeface="B Zar" panose="00000400000000000000" pitchFamily="2" charset="-78"/>
              </a:rPr>
              <a:t>انجامد</a:t>
            </a:r>
            <a:r>
              <a:rPr lang="fa-IR" sz="3200" b="1" i="1" dirty="0">
                <a:solidFill>
                  <a:prstClr val="white"/>
                </a:solidFill>
                <a:cs typeface="B Zar" panose="00000400000000000000" pitchFamily="2" charset="-78"/>
              </a:rPr>
              <a:t>.</a:t>
            </a:r>
          </a:p>
          <a:p>
            <a:pPr lvl="0" algn="just" rtl="1">
              <a:lnSpc>
                <a:spcPct val="200000"/>
              </a:lnSpc>
              <a:buFont typeface="Wingdings" pitchFamily="2" charset="2"/>
              <a:buChar char="Ø"/>
            </a:pPr>
            <a:r>
              <a:rPr lang="fa-IR" sz="3200" b="1" i="1" dirty="0">
                <a:solidFill>
                  <a:srgbClr val="FFFF00"/>
                </a:solidFill>
                <a:cs typeface="B Zar" panose="00000400000000000000" pitchFamily="2" charset="-78"/>
              </a:rPr>
              <a:t>دوره نهفتگی رفتار</a:t>
            </a:r>
            <a:r>
              <a:rPr lang="fa-IR" sz="3200" b="1" i="1" dirty="0">
                <a:solidFill>
                  <a:srgbClr val="F09415"/>
                </a:solidFill>
                <a:cs typeface="B Zar" panose="00000400000000000000" pitchFamily="2" charset="-78"/>
              </a:rPr>
              <a:t>: </a:t>
            </a:r>
            <a:r>
              <a:rPr lang="fa-IR" sz="3200" b="1" i="1" dirty="0">
                <a:solidFill>
                  <a:prstClr val="white"/>
                </a:solidFill>
                <a:cs typeface="B Zar" panose="00000400000000000000" pitchFamily="2" charset="-78"/>
              </a:rPr>
              <a:t>مدتی که طول می کشد تا رفتار شروع شود.</a:t>
            </a:r>
          </a:p>
          <a:p>
            <a:pPr lvl="0" algn="just" rtl="1">
              <a:lnSpc>
                <a:spcPct val="200000"/>
              </a:lnSpc>
              <a:buFont typeface="Wingdings" pitchFamily="2" charset="2"/>
              <a:buChar char="Ø"/>
            </a:pPr>
            <a:r>
              <a:rPr lang="fa-IR" sz="3200" b="1" i="1" dirty="0">
                <a:solidFill>
                  <a:srgbClr val="FFFF00"/>
                </a:solidFill>
                <a:cs typeface="B Zar" panose="00000400000000000000" pitchFamily="2" charset="-78"/>
              </a:rPr>
              <a:t>مکان یا موقعیت انجام رفتار: </a:t>
            </a:r>
            <a:r>
              <a:rPr lang="fa-IR" sz="3200" b="1" i="1" dirty="0">
                <a:solidFill>
                  <a:prstClr val="white"/>
                </a:solidFill>
                <a:cs typeface="B Zar" panose="00000400000000000000" pitchFamily="2" charset="-78"/>
              </a:rPr>
              <a:t>جایی که رفتار در آن رخ می دهد</a:t>
            </a:r>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69096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smtClean="0">
                <a:solidFill>
                  <a:srgbClr val="F09415"/>
                </a:solidFill>
                <a:cs typeface="B Zar" panose="00000400000000000000" pitchFamily="2" charset="-78"/>
              </a:rPr>
              <a:t>برنامه تغییر و اصلاح رفتار</a:t>
            </a:r>
            <a:endParaRPr lang="en-US" dirty="0"/>
          </a:p>
        </p:txBody>
      </p:sp>
      <p:sp>
        <p:nvSpPr>
          <p:cNvPr id="3" name="Content Placeholder 2"/>
          <p:cNvSpPr>
            <a:spLocks noGrp="1"/>
          </p:cNvSpPr>
          <p:nvPr>
            <p:ph sz="quarter" idx="1"/>
          </p:nvPr>
        </p:nvSpPr>
        <p:spPr>
          <a:xfrm>
            <a:off x="680321" y="1946366"/>
            <a:ext cx="9613861" cy="3989823"/>
          </a:xfrm>
        </p:spPr>
        <p:txBody>
          <a:bodyPr>
            <a:noAutofit/>
          </a:bodyPr>
          <a:lstStyle/>
          <a:p>
            <a:pPr algn="r">
              <a:lnSpc>
                <a:spcPct val="150000"/>
              </a:lnSpc>
              <a:buNone/>
            </a:pPr>
            <a:r>
              <a:rPr lang="fa-IR" sz="3200" b="1" dirty="0" smtClean="0">
                <a:solidFill>
                  <a:srgbClr val="FFFF00"/>
                </a:solidFill>
                <a:cs typeface="B Zar" panose="00000400000000000000" pitchFamily="2" charset="-78"/>
              </a:rPr>
              <a:t>4- انتخاب روش تغییر رفتار</a:t>
            </a:r>
          </a:p>
          <a:p>
            <a:pPr algn="r">
              <a:lnSpc>
                <a:spcPct val="150000"/>
              </a:lnSpc>
              <a:buNone/>
            </a:pPr>
            <a:r>
              <a:rPr lang="fa-IR" sz="3200" b="1" dirty="0" smtClean="0">
                <a:cs typeface="B Zar" panose="00000400000000000000" pitchFamily="2" charset="-78"/>
              </a:rPr>
              <a:t>ایجاد تغییر رفتار در هریک از جهت های زیر انکان پذیر است:</a:t>
            </a:r>
          </a:p>
          <a:p>
            <a:pPr algn="r">
              <a:lnSpc>
                <a:spcPct val="150000"/>
              </a:lnSpc>
              <a:buNone/>
            </a:pPr>
            <a:r>
              <a:rPr lang="fa-IR" sz="3200" b="1" dirty="0" smtClean="0">
                <a:cs typeface="B Zar" panose="00000400000000000000" pitchFamily="2" charset="-78"/>
              </a:rPr>
              <a:t>1-افزایش دادن یا نیرومند کردن رفتارهای ضعیف</a:t>
            </a:r>
          </a:p>
          <a:p>
            <a:pPr algn="r" rtl="1">
              <a:lnSpc>
                <a:spcPct val="150000"/>
              </a:lnSpc>
              <a:buNone/>
            </a:pPr>
            <a:r>
              <a:rPr lang="fa-IR" sz="3200" b="1" dirty="0" smtClean="0">
                <a:cs typeface="B Zar" panose="00000400000000000000" pitchFamily="2" charset="-78"/>
              </a:rPr>
              <a:t>2-گسترش یا تعمیم دادن یک رفتار به موقعیت های تازه</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360" y="5421086"/>
            <a:ext cx="8348662" cy="143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98889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lgn="ctr">
              <a:lnSpc>
                <a:spcPct val="150000"/>
              </a:lnSpc>
              <a:spcBef>
                <a:spcPts val="1000"/>
              </a:spcBef>
            </a:pPr>
            <a:r>
              <a:rPr lang="fa-IR" b="1" dirty="0">
                <a:solidFill>
                  <a:srgbClr val="FFFF00"/>
                </a:solidFill>
                <a:cs typeface="B Zar" panose="00000400000000000000" pitchFamily="2" charset="-78"/>
              </a:rPr>
              <a:t>4- انتخاب روش تغییر رفتار</a:t>
            </a:r>
            <a:br>
              <a:rPr lang="fa-IR" b="1" dirty="0">
                <a:solidFill>
                  <a:srgbClr val="FFFF00"/>
                </a:solidFill>
                <a:cs typeface="B Zar" panose="00000400000000000000" pitchFamily="2" charset="-78"/>
              </a:rPr>
            </a:br>
            <a:endParaRPr lang="en-US" dirty="0"/>
          </a:p>
        </p:txBody>
      </p:sp>
      <p:sp>
        <p:nvSpPr>
          <p:cNvPr id="3" name="Content Placeholder 2"/>
          <p:cNvSpPr>
            <a:spLocks noGrp="1"/>
          </p:cNvSpPr>
          <p:nvPr>
            <p:ph idx="1"/>
          </p:nvPr>
        </p:nvSpPr>
        <p:spPr/>
        <p:txBody>
          <a:bodyPr>
            <a:normAutofit/>
          </a:bodyPr>
          <a:lstStyle/>
          <a:p>
            <a:pPr lvl="0" algn="r">
              <a:lnSpc>
                <a:spcPct val="200000"/>
              </a:lnSpc>
              <a:buNone/>
            </a:pPr>
            <a:r>
              <a:rPr lang="fa-IR" sz="3600" b="1" dirty="0" smtClean="0">
                <a:solidFill>
                  <a:prstClr val="white"/>
                </a:solidFill>
                <a:cs typeface="B Zar" panose="00000400000000000000" pitchFamily="2" charset="-78"/>
              </a:rPr>
              <a:t>3-محدود </a:t>
            </a:r>
            <a:r>
              <a:rPr lang="fa-IR" sz="3600" b="1" dirty="0">
                <a:solidFill>
                  <a:prstClr val="white"/>
                </a:solidFill>
                <a:cs typeface="B Zar" panose="00000400000000000000" pitchFamily="2" charset="-78"/>
              </a:rPr>
              <a:t>کردن یک رفتار به موقعیت های معین</a:t>
            </a:r>
          </a:p>
          <a:p>
            <a:pPr lvl="0" algn="r">
              <a:lnSpc>
                <a:spcPct val="200000"/>
              </a:lnSpc>
              <a:buNone/>
            </a:pPr>
            <a:r>
              <a:rPr lang="fa-IR" sz="3600" b="1" dirty="0" smtClean="0">
                <a:solidFill>
                  <a:prstClr val="white"/>
                </a:solidFill>
                <a:cs typeface="B Zar" panose="00000400000000000000" pitchFamily="2" charset="-78"/>
              </a:rPr>
              <a:t>4-ایجاد </a:t>
            </a:r>
            <a:r>
              <a:rPr lang="fa-IR" sz="3600" b="1" dirty="0">
                <a:solidFill>
                  <a:prstClr val="white"/>
                </a:solidFill>
                <a:cs typeface="B Zar" panose="00000400000000000000" pitchFamily="2" charset="-78"/>
              </a:rPr>
              <a:t>کردن یا شکل دادن رفتارهای </a:t>
            </a:r>
            <a:r>
              <a:rPr lang="fa-IR" sz="3600" b="1" dirty="0" smtClean="0">
                <a:solidFill>
                  <a:prstClr val="white"/>
                </a:solidFill>
                <a:cs typeface="B Zar" panose="00000400000000000000" pitchFamily="2" charset="-78"/>
              </a:rPr>
              <a:t>تازه</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049" y="4891087"/>
            <a:ext cx="4414974" cy="196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44" y="4891087"/>
            <a:ext cx="4362994"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29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95415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04950" y="770709"/>
            <a:ext cx="9966960" cy="121049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fa-IR" altLang="fa-IR" sz="6000" b="1" dirty="0" smtClean="0">
                <a:solidFill>
                  <a:srgbClr val="C00000"/>
                </a:solidFill>
                <a:cs typeface="B Zar" pitchFamily="2" charset="-78"/>
              </a:rPr>
              <a:t>معرفی</a:t>
            </a:r>
          </a:p>
        </p:txBody>
      </p:sp>
      <p:sp>
        <p:nvSpPr>
          <p:cNvPr id="51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eaLnBrk="0" hangingPunct="0">
              <a:spcBef>
                <a:spcPct val="20000"/>
              </a:spcBef>
              <a:buClr>
                <a:schemeClr val="tx1"/>
              </a:buClr>
              <a:buSzPct val="80000"/>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6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fld id="{DCFD7651-A2E4-47E7-AE7D-27BA3090AB39}" type="slidenum">
              <a:rPr lang="ar-SA" altLang="fa-IR" sz="2600" smtClean="0">
                <a:solidFill>
                  <a:srgbClr val="FF0000"/>
                </a:solidFill>
              </a:rPr>
              <a:pPr eaLnBrk="1" hangingPunct="1">
                <a:spcBef>
                  <a:spcPct val="0"/>
                </a:spcBef>
                <a:buClrTx/>
                <a:buSzTx/>
                <a:buFontTx/>
                <a:buNone/>
              </a:pPr>
              <a:t>3</a:t>
            </a:fld>
            <a:endParaRPr lang="en-US" altLang="fa-IR" sz="2600" smtClean="0">
              <a:solidFill>
                <a:srgbClr val="FF0000"/>
              </a:solidFill>
            </a:endParaRPr>
          </a:p>
        </p:txBody>
      </p:sp>
      <p:pic>
        <p:nvPicPr>
          <p:cNvPr id="5124" name="Picture 2" descr="شبکه 4/ برنامه «طعم مطالعه»"/>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35200" y="2619376"/>
            <a:ext cx="8026400" cy="3476625"/>
          </a:xfrm>
        </p:spPr>
      </p:pic>
      <p:sp>
        <p:nvSpPr>
          <p:cNvPr id="2" name="Footer Placeholder 1"/>
          <p:cNvSpPr>
            <a:spLocks noGrp="1"/>
          </p:cNvSpPr>
          <p:nvPr>
            <p:ph type="ftr" sz="quarter" idx="11"/>
          </p:nvPr>
        </p:nvSpPr>
        <p:spPr/>
        <p:txBody>
          <a:bodyPr/>
          <a:lstStyle/>
          <a:p>
            <a:r>
              <a:rPr lang="fa-IR" smtClean="0"/>
              <a:t>گروه آموزشی مهر حنوب-دکتر برومند/07633671199</a:t>
            </a:r>
            <a:endParaRPr lang="en-US"/>
          </a:p>
        </p:txBody>
      </p:sp>
      <p:sp>
        <p:nvSpPr>
          <p:cNvPr id="3" name="Date Placeholder 2"/>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57242593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323766"/>
          </a:xfrm>
        </p:spPr>
        <p:txBody>
          <a:bodyPr>
            <a:noAutofit/>
          </a:bodyPr>
          <a:lstStyle/>
          <a:p>
            <a:pPr marL="228600" lvl="0" indent="-228600" algn="ctr">
              <a:lnSpc>
                <a:spcPct val="150000"/>
              </a:lnSpc>
              <a:spcBef>
                <a:spcPts val="1000"/>
              </a:spcBef>
            </a:pPr>
            <a:r>
              <a:rPr lang="fa-IR" sz="4000" b="1" dirty="0">
                <a:solidFill>
                  <a:srgbClr val="FFFF00"/>
                </a:solidFill>
                <a:cs typeface="B Zar" panose="00000400000000000000" pitchFamily="2" charset="-78"/>
              </a:rPr>
              <a:t>4- انتخاب روش تغییر رفتار</a:t>
            </a:r>
            <a:br>
              <a:rPr lang="fa-IR" sz="4000" b="1" dirty="0">
                <a:solidFill>
                  <a:srgbClr val="FFFF00"/>
                </a:solidFill>
                <a:cs typeface="B Zar" panose="00000400000000000000" pitchFamily="2" charset="-78"/>
              </a:rPr>
            </a:br>
            <a:endParaRPr lang="en-US" sz="4000" dirty="0"/>
          </a:p>
        </p:txBody>
      </p:sp>
      <p:sp>
        <p:nvSpPr>
          <p:cNvPr id="3" name="Content Placeholder 2"/>
          <p:cNvSpPr>
            <a:spLocks noGrp="1"/>
          </p:cNvSpPr>
          <p:nvPr>
            <p:ph idx="1"/>
          </p:nvPr>
        </p:nvSpPr>
        <p:spPr/>
        <p:txBody>
          <a:bodyPr/>
          <a:lstStyle/>
          <a:p>
            <a:pPr lvl="0" algn="r">
              <a:lnSpc>
                <a:spcPct val="150000"/>
              </a:lnSpc>
              <a:buNone/>
            </a:pPr>
            <a:r>
              <a:rPr lang="fa-IR" sz="2800" b="1" dirty="0" smtClean="0">
                <a:solidFill>
                  <a:prstClr val="white"/>
                </a:solidFill>
                <a:cs typeface="B Zar" panose="00000400000000000000" pitchFamily="2" charset="-78"/>
              </a:rPr>
              <a:t>5-نگهداری </a:t>
            </a:r>
            <a:r>
              <a:rPr lang="fa-IR" sz="2800" b="1" dirty="0">
                <a:solidFill>
                  <a:prstClr val="white"/>
                </a:solidFill>
                <a:cs typeface="B Zar" panose="00000400000000000000" pitchFamily="2" charset="-78"/>
              </a:rPr>
              <a:t>و ادامه رفتارهایی که در طول زمان ممکن است </a:t>
            </a:r>
            <a:r>
              <a:rPr lang="fa-IR" sz="2800" b="1" dirty="0" smtClean="0">
                <a:solidFill>
                  <a:prstClr val="white"/>
                </a:solidFill>
                <a:cs typeface="B Zar" panose="00000400000000000000" pitchFamily="2" charset="-78"/>
              </a:rPr>
              <a:t>ضعیف شوند </a:t>
            </a:r>
          </a:p>
          <a:p>
            <a:pPr lvl="0" algn="r">
              <a:lnSpc>
                <a:spcPct val="150000"/>
              </a:lnSpc>
              <a:buNone/>
            </a:pPr>
            <a:r>
              <a:rPr lang="fa-IR" sz="2800" b="1" dirty="0" smtClean="0">
                <a:solidFill>
                  <a:prstClr val="white"/>
                </a:solidFill>
                <a:cs typeface="B Zar" panose="00000400000000000000" pitchFamily="2" charset="-78"/>
              </a:rPr>
              <a:t>6-کاهش </a:t>
            </a:r>
            <a:r>
              <a:rPr lang="fa-IR" sz="2800" b="1" dirty="0">
                <a:solidFill>
                  <a:prstClr val="white"/>
                </a:solidFill>
                <a:cs typeface="B Zar" panose="00000400000000000000" pitchFamily="2" charset="-78"/>
              </a:rPr>
              <a:t>دادن یا حذف کردن رفتارهای نا </a:t>
            </a:r>
            <a:r>
              <a:rPr lang="fa-IR" sz="2800" b="1" dirty="0" smtClean="0">
                <a:solidFill>
                  <a:prstClr val="white"/>
                </a:solidFill>
                <a:cs typeface="B Zar" panose="00000400000000000000" pitchFamily="2" charset="-78"/>
              </a:rPr>
              <a:t>مطلوب</a:t>
            </a:r>
            <a:endParaRPr lang="fa-IR" sz="2800" b="1" dirty="0">
              <a:solidFill>
                <a:prstClr val="white"/>
              </a:solidFill>
              <a:cs typeface="B Zar" panose="00000400000000000000" pitchFamily="2" charset="-78"/>
            </a:endParaRPr>
          </a:p>
          <a:p>
            <a:pPr algn="r" rtl="1"/>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033" y="4300538"/>
            <a:ext cx="3573916" cy="212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4396060"/>
            <a:ext cx="4275909" cy="188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30</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53859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a:solidFill>
                  <a:srgbClr val="F09415"/>
                </a:solidFill>
                <a:cs typeface="B Zar" panose="00000400000000000000" pitchFamily="2" charset="-78"/>
              </a:rPr>
              <a:t>برنامه تغییر و اصلاح رفتار</a:t>
            </a:r>
            <a:endParaRPr lang="en-US" dirty="0">
              <a:cs typeface="B Zar" panose="00000400000000000000" pitchFamily="2" charset="-78"/>
            </a:endParaRPr>
          </a:p>
        </p:txBody>
      </p:sp>
      <p:sp>
        <p:nvSpPr>
          <p:cNvPr id="3" name="Content Placeholder 2"/>
          <p:cNvSpPr>
            <a:spLocks noGrp="1"/>
          </p:cNvSpPr>
          <p:nvPr>
            <p:ph sz="quarter" idx="1"/>
          </p:nvPr>
        </p:nvSpPr>
        <p:spPr>
          <a:xfrm>
            <a:off x="445190" y="2389124"/>
            <a:ext cx="10488421" cy="3599316"/>
          </a:xfrm>
        </p:spPr>
        <p:txBody>
          <a:bodyPr>
            <a:noAutofit/>
          </a:bodyPr>
          <a:lstStyle/>
          <a:p>
            <a:pPr algn="r" rtl="1">
              <a:lnSpc>
                <a:spcPct val="100000"/>
              </a:lnSpc>
              <a:buNone/>
            </a:pPr>
            <a:r>
              <a:rPr lang="fa-IR" sz="4400" b="1" dirty="0" smtClean="0">
                <a:solidFill>
                  <a:srgbClr val="FFFF00"/>
                </a:solidFill>
                <a:cs typeface="B Zar" panose="00000400000000000000" pitchFamily="2" charset="-78"/>
              </a:rPr>
              <a:t> 5- انتخاب وابستگی رفتار</a:t>
            </a:r>
          </a:p>
          <a:p>
            <a:pPr algn="r">
              <a:lnSpc>
                <a:spcPct val="100000"/>
              </a:lnSpc>
              <a:buNone/>
            </a:pPr>
            <a:r>
              <a:rPr lang="fa-IR" sz="2800" b="1" dirty="0" smtClean="0">
                <a:cs typeface="B Zar" panose="00000400000000000000" pitchFamily="2" charset="-78"/>
              </a:rPr>
              <a:t>وابستگی به رابطه بین سه عنصر زیر گفته می شود:</a:t>
            </a:r>
          </a:p>
          <a:p>
            <a:pPr algn="r">
              <a:lnSpc>
                <a:spcPct val="100000"/>
              </a:lnSpc>
              <a:buNone/>
            </a:pPr>
            <a:r>
              <a:rPr lang="fa-IR" sz="2800" b="1" dirty="0" smtClean="0">
                <a:cs typeface="B Zar" panose="00000400000000000000" pitchFamily="2" charset="-78"/>
              </a:rPr>
              <a:t>1- </a:t>
            </a:r>
            <a:r>
              <a:rPr lang="fa-IR" sz="2800" b="1" dirty="0" smtClean="0">
                <a:solidFill>
                  <a:srgbClr val="FFFF00"/>
                </a:solidFill>
                <a:cs typeface="B Zar" panose="00000400000000000000" pitchFamily="2" charset="-78"/>
              </a:rPr>
              <a:t>شرایطی</a:t>
            </a:r>
            <a:r>
              <a:rPr lang="fa-IR" sz="2800" b="1" dirty="0" smtClean="0">
                <a:cs typeface="B Zar" panose="00000400000000000000" pitchFamily="2" charset="-78"/>
              </a:rPr>
              <a:t> که رفتار در آن رخ می دهد یا پیش آیندهای رفتار</a:t>
            </a:r>
          </a:p>
          <a:p>
            <a:pPr algn="r">
              <a:lnSpc>
                <a:spcPct val="100000"/>
              </a:lnSpc>
              <a:buNone/>
            </a:pPr>
            <a:r>
              <a:rPr lang="fa-IR" sz="2800" b="1" dirty="0" smtClean="0">
                <a:solidFill>
                  <a:srgbClr val="FFFF00"/>
                </a:solidFill>
                <a:cs typeface="B Zar" panose="00000400000000000000" pitchFamily="2" charset="-78"/>
              </a:rPr>
              <a:t>2- رفتار</a:t>
            </a:r>
          </a:p>
          <a:p>
            <a:pPr algn="r">
              <a:lnSpc>
                <a:spcPct val="100000"/>
              </a:lnSpc>
              <a:buNone/>
            </a:pPr>
            <a:r>
              <a:rPr lang="fa-IR" sz="2800" b="1" dirty="0" smtClean="0">
                <a:cs typeface="B Zar" panose="00000400000000000000" pitchFamily="2" charset="-78"/>
              </a:rPr>
              <a:t>3-</a:t>
            </a:r>
            <a:r>
              <a:rPr lang="fa-IR" sz="2800" b="1" dirty="0" smtClean="0">
                <a:solidFill>
                  <a:srgbClr val="FFFF00"/>
                </a:solidFill>
                <a:cs typeface="B Zar" panose="00000400000000000000" pitchFamily="2" charset="-78"/>
              </a:rPr>
              <a:t> نتایج </a:t>
            </a:r>
            <a:r>
              <a:rPr lang="fa-IR" sz="2800" b="1" dirty="0" smtClean="0">
                <a:cs typeface="B Zar" panose="00000400000000000000" pitchFamily="2" charset="-78"/>
              </a:rPr>
              <a:t>و پس آیندهای رفتار</a:t>
            </a:r>
          </a:p>
          <a:p>
            <a:pPr algn="r">
              <a:lnSpc>
                <a:spcPct val="100000"/>
              </a:lnSpc>
              <a:buNone/>
            </a:pPr>
            <a:r>
              <a:rPr lang="fa-IR" sz="2800" b="1" dirty="0" smtClean="0">
                <a:cs typeface="B Zar" panose="00000400000000000000" pitchFamily="2" charset="-78"/>
              </a:rPr>
              <a:t>وابستگی ها هم به طور طبیعی اتفاق می افتند و هم می توان آنها را به طور عمدی ترتیب داد.</a:t>
            </a:r>
            <a:endParaRPr lang="en-US" sz="2800" b="1" dirty="0">
              <a:cs typeface="B Zar" panose="00000400000000000000" pitchFamily="2" charset="-78"/>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6161"/>
            <a:ext cx="2381250" cy="264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65657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1"/>
                </a:solidFill>
                <a:cs typeface="B Zar" panose="00000400000000000000" pitchFamily="2" charset="-78"/>
              </a:rPr>
              <a:t>برنامه تغییر رفتار و رفتار درمانی</a:t>
            </a:r>
            <a:endParaRPr lang="en-US" dirty="0">
              <a:cs typeface="B Zar" panose="00000400000000000000" pitchFamily="2" charset="-78"/>
            </a:endParaRPr>
          </a:p>
        </p:txBody>
      </p:sp>
      <p:sp>
        <p:nvSpPr>
          <p:cNvPr id="3" name="Content Placeholder 2"/>
          <p:cNvSpPr>
            <a:spLocks noGrp="1"/>
          </p:cNvSpPr>
          <p:nvPr>
            <p:ph sz="quarter" idx="1"/>
          </p:nvPr>
        </p:nvSpPr>
        <p:spPr>
          <a:xfrm>
            <a:off x="680321" y="2336873"/>
            <a:ext cx="10605988" cy="3599316"/>
          </a:xfrm>
        </p:spPr>
        <p:txBody>
          <a:bodyPr>
            <a:normAutofit fontScale="92500" lnSpcReduction="20000"/>
          </a:bodyPr>
          <a:lstStyle/>
          <a:p>
            <a:pPr algn="r">
              <a:lnSpc>
                <a:spcPct val="150000"/>
              </a:lnSpc>
              <a:buNone/>
            </a:pPr>
            <a:r>
              <a:rPr lang="fa-IR" sz="3200" b="1" dirty="0" smtClean="0">
                <a:solidFill>
                  <a:srgbClr val="FFFF00"/>
                </a:solidFill>
                <a:cs typeface="B Zar" panose="00000400000000000000" pitchFamily="2" charset="-78"/>
              </a:rPr>
              <a:t>6- اجرای روش تغییر رفتار</a:t>
            </a:r>
          </a:p>
          <a:p>
            <a:pPr algn="r">
              <a:lnSpc>
                <a:spcPct val="150000"/>
              </a:lnSpc>
              <a:buNone/>
            </a:pPr>
            <a:r>
              <a:rPr lang="fa-IR" sz="3200" b="1" dirty="0" smtClean="0">
                <a:cs typeface="B Zar" panose="00000400000000000000" pitchFamily="2" charset="-78"/>
              </a:rPr>
              <a:t>در این مرحله تغییر دهنده رفتار ابتدا باید وضعیت</a:t>
            </a:r>
          </a:p>
          <a:p>
            <a:pPr algn="r" rtl="1">
              <a:lnSpc>
                <a:spcPct val="150000"/>
              </a:lnSpc>
              <a:buNone/>
            </a:pPr>
            <a:r>
              <a:rPr lang="fa-IR" sz="3200" b="1" dirty="0" smtClean="0">
                <a:cs typeface="B Zar" panose="00000400000000000000" pitchFamily="2" charset="-78"/>
              </a:rPr>
              <a:t> رفتار آماج  را به طور طبیعی مشخص کند و منحنی خط</a:t>
            </a:r>
          </a:p>
          <a:p>
            <a:pPr algn="r" rtl="1">
              <a:lnSpc>
                <a:spcPct val="150000"/>
              </a:lnSpc>
              <a:buNone/>
            </a:pPr>
            <a:r>
              <a:rPr lang="fa-IR" sz="3200" b="1" dirty="0" smtClean="0">
                <a:cs typeface="B Zar" panose="00000400000000000000" pitchFamily="2" charset="-78"/>
              </a:rPr>
              <a:t> پایه رفتار را رسم نماید.</a:t>
            </a:r>
          </a:p>
          <a:p>
            <a:pPr algn="r">
              <a:lnSpc>
                <a:spcPct val="150000"/>
              </a:lnSpc>
              <a:buNone/>
            </a:pPr>
            <a:r>
              <a:rPr lang="fa-IR" dirty="0" smtClean="0"/>
              <a:t>.</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 y="2021750"/>
            <a:ext cx="2612572" cy="456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31772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FFFF00"/>
                </a:solidFill>
                <a:cs typeface="B Zar" panose="00000400000000000000" pitchFamily="2" charset="-78"/>
              </a:rPr>
              <a:t>زمینه های تغییر یا اصلاح رفتار</a:t>
            </a:r>
            <a:endParaRPr lang="en-US" b="1" dirty="0">
              <a:solidFill>
                <a:srgbClr val="FFFF00"/>
              </a:solidFill>
              <a:cs typeface="B Zar" panose="00000400000000000000" pitchFamily="2" charset="-78"/>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4257675"/>
            <a:ext cx="8804366"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33</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034476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marL="228600" lvl="0" indent="-228600" algn="ctr" rtl="1">
              <a:spcBef>
                <a:spcPts val="1000"/>
              </a:spcBef>
            </a:pPr>
            <a:r>
              <a:rPr lang="fa-IR" b="1" dirty="0">
                <a:solidFill>
                  <a:srgbClr val="FFFF00"/>
                </a:solidFill>
                <a:cs typeface="B Zar" panose="00000400000000000000" pitchFamily="2" charset="-78"/>
              </a:rPr>
              <a:t>روشهای ایجاد رفتار تازه</a:t>
            </a:r>
            <a:br>
              <a:rPr lang="fa-IR" b="1" dirty="0">
                <a:solidFill>
                  <a:srgbClr val="FFFF00"/>
                </a:solidFill>
                <a:cs typeface="B Zar" panose="00000400000000000000" pitchFamily="2" charset="-78"/>
              </a:rPr>
            </a:br>
            <a:endParaRPr lang="en-US" sz="4000" b="1" dirty="0">
              <a:cs typeface="B Zar" panose="00000400000000000000" pitchFamily="2" charset="-78"/>
            </a:endParaRPr>
          </a:p>
        </p:txBody>
      </p:sp>
      <p:sp>
        <p:nvSpPr>
          <p:cNvPr id="3" name="Content Placeholder 2"/>
          <p:cNvSpPr>
            <a:spLocks noGrp="1"/>
          </p:cNvSpPr>
          <p:nvPr>
            <p:ph sz="quarter" idx="1"/>
          </p:nvPr>
        </p:nvSpPr>
        <p:spPr>
          <a:xfrm>
            <a:off x="680321" y="2116183"/>
            <a:ext cx="9613861" cy="3820006"/>
          </a:xfrm>
        </p:spPr>
        <p:txBody>
          <a:bodyPr>
            <a:normAutofit/>
          </a:bodyPr>
          <a:lstStyle/>
          <a:p>
            <a:pPr algn="just" rtl="1">
              <a:lnSpc>
                <a:spcPct val="150000"/>
              </a:lnSpc>
              <a:buNone/>
            </a:pPr>
            <a:r>
              <a:rPr lang="fa-IR" sz="3600" b="1" dirty="0" smtClean="0">
                <a:solidFill>
                  <a:srgbClr val="FFFF00"/>
                </a:solidFill>
                <a:cs typeface="B Zar" panose="00000400000000000000" pitchFamily="2" charset="-78"/>
              </a:rPr>
              <a:t>روش شکل دهی رفتار</a:t>
            </a:r>
          </a:p>
          <a:p>
            <a:pPr algn="just" rtl="1">
              <a:lnSpc>
                <a:spcPct val="150000"/>
              </a:lnSpc>
              <a:buNone/>
            </a:pPr>
            <a:r>
              <a:rPr lang="fa-IR" sz="2800" b="1" dirty="0" smtClean="0">
                <a:cs typeface="B Zar" panose="00000400000000000000" pitchFamily="2" charset="-78"/>
              </a:rPr>
              <a:t>این روش بر این فرض اساسی رواشناسی رفتاری استوار است که همه رفتارهای پیچیده از تغییر شکل تدریجی رفتارهای ساده به وجود می آیند.</a:t>
            </a:r>
          </a:p>
          <a:p>
            <a:pPr algn="just" rtl="1">
              <a:lnSpc>
                <a:spcPct val="150000"/>
              </a:lnSpc>
              <a:buNone/>
            </a:pPr>
            <a:endParaRPr lang="fa-IR" sz="2800" b="1" dirty="0" smtClean="0">
              <a:cs typeface="B Zar" panose="000004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412" y="4728754"/>
            <a:ext cx="5656218" cy="137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34</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25513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ctr" rtl="1">
              <a:spcBef>
                <a:spcPts val="1000"/>
              </a:spcBef>
            </a:pPr>
            <a:r>
              <a:rPr lang="fa-IR" b="1" dirty="0">
                <a:solidFill>
                  <a:srgbClr val="FFFF00"/>
                </a:solidFill>
                <a:cs typeface="B Zar" panose="00000400000000000000" pitchFamily="2" charset="-78"/>
              </a:rPr>
              <a:t>روش شکل دهی رفتار</a:t>
            </a:r>
            <a:br>
              <a:rPr lang="fa-IR" b="1" dirty="0">
                <a:solidFill>
                  <a:srgbClr val="FFFF00"/>
                </a:solidFill>
                <a:cs typeface="B Zar" panose="00000400000000000000" pitchFamily="2" charset="-78"/>
              </a:rPr>
            </a:br>
            <a:endParaRPr lang="en-US" dirty="0"/>
          </a:p>
        </p:txBody>
      </p:sp>
      <p:sp>
        <p:nvSpPr>
          <p:cNvPr id="3" name="Content Placeholder 2"/>
          <p:cNvSpPr>
            <a:spLocks noGrp="1"/>
          </p:cNvSpPr>
          <p:nvPr>
            <p:ph idx="1"/>
          </p:nvPr>
        </p:nvSpPr>
        <p:spPr>
          <a:xfrm>
            <a:off x="849086" y="2323810"/>
            <a:ext cx="10098239" cy="4301916"/>
          </a:xfrm>
        </p:spPr>
        <p:style>
          <a:lnRef idx="3">
            <a:schemeClr val="lt1"/>
          </a:lnRef>
          <a:fillRef idx="1">
            <a:schemeClr val="accent5"/>
          </a:fillRef>
          <a:effectRef idx="1">
            <a:schemeClr val="accent5"/>
          </a:effectRef>
          <a:fontRef idx="minor">
            <a:schemeClr val="lt1"/>
          </a:fontRef>
        </p:style>
        <p:txBody>
          <a:bodyPr>
            <a:normAutofit/>
          </a:bodyPr>
          <a:lstStyle/>
          <a:p>
            <a:pPr lvl="0" algn="r" rtl="1">
              <a:lnSpc>
                <a:spcPct val="150000"/>
              </a:lnSpc>
              <a:buNone/>
            </a:pPr>
            <a:r>
              <a:rPr lang="fa-IR" sz="3200" b="1" dirty="0">
                <a:solidFill>
                  <a:prstClr val="white"/>
                </a:solidFill>
                <a:cs typeface="B Zar" panose="00000400000000000000" pitchFamily="2" charset="-78"/>
              </a:rPr>
              <a:t>روش شکل دهی بر فن </a:t>
            </a:r>
            <a:r>
              <a:rPr lang="fa-IR" sz="3200" b="1" dirty="0">
                <a:solidFill>
                  <a:srgbClr val="FFFF00"/>
                </a:solidFill>
                <a:cs typeface="B Zar" panose="00000400000000000000" pitchFamily="2" charset="-78"/>
              </a:rPr>
              <a:t>تقویت تفکیکی </a:t>
            </a:r>
            <a:r>
              <a:rPr lang="fa-IR" sz="3200" b="1" dirty="0">
                <a:solidFill>
                  <a:prstClr val="white"/>
                </a:solidFill>
                <a:cs typeface="B Zar" panose="00000400000000000000" pitchFamily="2" charset="-78"/>
              </a:rPr>
              <a:t>استوار </a:t>
            </a:r>
            <a:r>
              <a:rPr lang="fa-IR" sz="3200" b="1" dirty="0" smtClean="0">
                <a:solidFill>
                  <a:prstClr val="white"/>
                </a:solidFill>
                <a:cs typeface="B Zar" panose="00000400000000000000" pitchFamily="2" charset="-78"/>
              </a:rPr>
              <a:t>است</a:t>
            </a:r>
          </a:p>
          <a:p>
            <a:pPr lvl="0" algn="r" rtl="1">
              <a:lnSpc>
                <a:spcPct val="150000"/>
              </a:lnSpc>
              <a:buNone/>
            </a:pPr>
            <a:r>
              <a:rPr lang="fa-IR" sz="3200" b="1" dirty="0" smtClean="0">
                <a:solidFill>
                  <a:prstClr val="white"/>
                </a:solidFill>
                <a:cs typeface="B Zar" panose="00000400000000000000" pitchFamily="2" charset="-78"/>
              </a:rPr>
              <a:t> </a:t>
            </a:r>
            <a:r>
              <a:rPr lang="fa-IR" sz="3200" b="1" dirty="0">
                <a:solidFill>
                  <a:prstClr val="white"/>
                </a:solidFill>
                <a:cs typeface="B Zar" panose="00000400000000000000" pitchFamily="2" charset="-78"/>
              </a:rPr>
              <a:t>بنابراین </a:t>
            </a:r>
            <a:r>
              <a:rPr lang="fa-IR" sz="3200" b="1" dirty="0" smtClean="0">
                <a:solidFill>
                  <a:prstClr val="white"/>
                </a:solidFill>
                <a:cs typeface="B Zar" panose="00000400000000000000" pitchFamily="2" charset="-78"/>
              </a:rPr>
              <a:t>ابتدا تقویت و سپس  </a:t>
            </a:r>
            <a:r>
              <a:rPr lang="fa-IR" sz="3200" b="1" dirty="0">
                <a:solidFill>
                  <a:prstClr val="white"/>
                </a:solidFill>
                <a:cs typeface="B Zar" panose="00000400000000000000" pitchFamily="2" charset="-78"/>
              </a:rPr>
              <a:t>فن تقویت تفکیکی را معرفی می کنیم.</a:t>
            </a:r>
            <a:endParaRPr lang="en-US" sz="3200" b="1" dirty="0">
              <a:solidFill>
                <a:prstClr val="white"/>
              </a:solidFill>
              <a:cs typeface="B Zar" panose="00000400000000000000" pitchFamily="2" charset="-78"/>
            </a:endParaRPr>
          </a:p>
          <a:p>
            <a:pPr algn="r" rtl="1">
              <a:lnSpc>
                <a:spcPct val="150000"/>
              </a:lnSpc>
            </a:pPr>
            <a:r>
              <a:rPr lang="fa-IR" sz="3200" b="1" dirty="0" smtClean="0">
                <a:cs typeface="B Zar" panose="00000400000000000000" pitchFamily="2" charset="-78"/>
              </a:rPr>
              <a:t>تقویت رویداد خوشایندی است که بلافاصله پس از رفتار می آید و موجب نیرومندی رفتار می شود</a:t>
            </a:r>
            <a:endParaRPr lang="en-US" sz="3200" b="1" dirty="0">
              <a:cs typeface="B Zar" panose="00000400000000000000" pitchFamily="2" charset="-78"/>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6" y="4882651"/>
            <a:ext cx="3325721"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467560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Autofit/>
          </a:bodyPr>
          <a:lstStyle/>
          <a:p>
            <a:pPr marL="228600" lvl="0" indent="-228600" algn="ctr" rtl="1">
              <a:spcBef>
                <a:spcPts val="1000"/>
              </a:spcBef>
            </a:pPr>
            <a:r>
              <a:rPr lang="fa-IR" sz="4000" b="1" dirty="0">
                <a:solidFill>
                  <a:srgbClr val="FFFF00"/>
                </a:solidFill>
                <a:cs typeface="B Zar" panose="00000400000000000000" pitchFamily="2" charset="-78"/>
              </a:rPr>
              <a:t>نواع تقویت کننده های </a:t>
            </a:r>
            <a:r>
              <a:rPr lang="fa-IR" sz="4000" b="1" dirty="0" smtClean="0">
                <a:solidFill>
                  <a:srgbClr val="FFFF00"/>
                </a:solidFill>
                <a:cs typeface="B Zar" panose="00000400000000000000" pitchFamily="2" charset="-78"/>
              </a:rPr>
              <a:t>مثبت</a:t>
            </a:r>
            <a:r>
              <a:rPr lang="fa-IR" sz="4000" b="1" dirty="0">
                <a:solidFill>
                  <a:srgbClr val="FFFF00"/>
                </a:solidFill>
                <a:cs typeface="B Zar" panose="00000400000000000000" pitchFamily="2" charset="-78"/>
              </a:rPr>
              <a:t/>
            </a:r>
            <a:br>
              <a:rPr lang="fa-IR" sz="4000" b="1" dirty="0">
                <a:solidFill>
                  <a:srgbClr val="FFFF00"/>
                </a:solidFill>
                <a:cs typeface="B Zar" panose="00000400000000000000" pitchFamily="2" charset="-78"/>
              </a:rPr>
            </a:br>
            <a:endParaRPr lang="en-US" sz="4000" b="1" dirty="0">
              <a:solidFill>
                <a:srgbClr val="FFFF00"/>
              </a:solidFill>
              <a:cs typeface="B Zar" panose="00000400000000000000" pitchFamily="2" charset="-78"/>
            </a:endParaRPr>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lnSpcReduction="10000"/>
          </a:bodyPr>
          <a:lstStyle/>
          <a:p>
            <a:pPr algn="r" rtl="1">
              <a:lnSpc>
                <a:spcPct val="200000"/>
              </a:lnSpc>
            </a:pPr>
            <a:r>
              <a:rPr lang="fa-IR" sz="3200" b="1" dirty="0">
                <a:solidFill>
                  <a:srgbClr val="FFFF00"/>
                </a:solidFill>
                <a:cs typeface="B Zar" panose="00000400000000000000" pitchFamily="2" charset="-78"/>
              </a:rPr>
              <a:t>1- تقویت کنندهای </a:t>
            </a:r>
            <a:r>
              <a:rPr lang="fa-IR" sz="3200" b="1" dirty="0" smtClean="0">
                <a:solidFill>
                  <a:srgbClr val="FFFF00"/>
                </a:solidFill>
                <a:cs typeface="B Zar" panose="00000400000000000000" pitchFamily="2" charset="-78"/>
              </a:rPr>
              <a:t>نخستین یا ملموس :</a:t>
            </a:r>
          </a:p>
          <a:p>
            <a:pPr algn="r" rtl="1">
              <a:lnSpc>
                <a:spcPct val="200000"/>
              </a:lnSpc>
            </a:pPr>
            <a:r>
              <a:rPr lang="fa-IR" sz="2800" b="1" dirty="0" smtClean="0">
                <a:cs typeface="B Zar" panose="00000400000000000000" pitchFamily="2" charset="-78"/>
              </a:rPr>
              <a:t> </a:t>
            </a:r>
            <a:r>
              <a:rPr lang="fa-IR" sz="2800" b="1" dirty="0">
                <a:cs typeface="B Zar" panose="00000400000000000000" pitchFamily="2" charset="-78"/>
              </a:rPr>
              <a:t>ذاتا خاصیت تقویت کنندگی دارند و موجب سلامت و بقای ارگانیسم و بر طرف کننده نیاز های فیزیولوژ یکی است.مانند آب، غذا،هوا، خواب، فعالیت های جنسی و..</a:t>
            </a: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42596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lgn="ctr" rtl="1">
              <a:lnSpc>
                <a:spcPct val="170000"/>
              </a:lnSpc>
              <a:spcBef>
                <a:spcPts val="1000"/>
              </a:spcBef>
            </a:pPr>
            <a:r>
              <a:rPr lang="fa-IR" b="1" dirty="0">
                <a:solidFill>
                  <a:srgbClr val="FFFF00"/>
                </a:solidFill>
                <a:latin typeface="tahoma"/>
                <a:cs typeface="B Zar" panose="00000400000000000000" pitchFamily="2" charset="-78"/>
              </a:rPr>
              <a:t>2- تقویت کننده های </a:t>
            </a:r>
            <a:r>
              <a:rPr lang="fa-IR" b="1" dirty="0" smtClean="0">
                <a:solidFill>
                  <a:srgbClr val="FFFF00"/>
                </a:solidFill>
                <a:latin typeface="tahoma"/>
                <a:cs typeface="B Zar" panose="00000400000000000000" pitchFamily="2" charset="-78"/>
              </a:rPr>
              <a:t>شرطی</a:t>
            </a:r>
            <a:r>
              <a:rPr lang="fa-IR" b="1" dirty="0">
                <a:solidFill>
                  <a:srgbClr val="FFFF00"/>
                </a:solidFill>
                <a:latin typeface="tahoma"/>
                <a:cs typeface="B Zar" panose="00000400000000000000" pitchFamily="2" charset="-78"/>
              </a:rPr>
              <a:t> </a:t>
            </a:r>
            <a:br>
              <a:rPr lang="fa-IR" b="1" dirty="0">
                <a:solidFill>
                  <a:srgbClr val="FFFF00"/>
                </a:solidFill>
                <a:latin typeface="tahoma"/>
                <a:cs typeface="B Zar" panose="00000400000000000000" pitchFamily="2" charset="-78"/>
              </a:rPr>
            </a:br>
            <a:endParaRPr lang="en-US" dirty="0"/>
          </a:p>
        </p:txBody>
      </p:sp>
      <p:sp>
        <p:nvSpPr>
          <p:cNvPr id="3" name="Content Placeholder 2"/>
          <p:cNvSpPr>
            <a:spLocks noGrp="1"/>
          </p:cNvSpPr>
          <p:nvPr>
            <p:ph idx="1"/>
          </p:nvPr>
        </p:nvSpPr>
        <p:spPr>
          <a:xfrm>
            <a:off x="680321" y="2116183"/>
            <a:ext cx="9613861" cy="4049486"/>
          </a:xfrm>
        </p:spPr>
        <p:style>
          <a:lnRef idx="3">
            <a:schemeClr val="lt1"/>
          </a:lnRef>
          <a:fillRef idx="1">
            <a:schemeClr val="accent4"/>
          </a:fillRef>
          <a:effectRef idx="1">
            <a:schemeClr val="accent4"/>
          </a:effectRef>
          <a:fontRef idx="minor">
            <a:schemeClr val="lt1"/>
          </a:fontRef>
        </p:style>
        <p:txBody>
          <a:bodyPr>
            <a:noAutofit/>
          </a:bodyPr>
          <a:lstStyle/>
          <a:p>
            <a:pPr algn="r" rtl="1">
              <a:lnSpc>
                <a:spcPct val="170000"/>
              </a:lnSpc>
            </a:pPr>
            <a:r>
              <a:rPr lang="fa-IR" sz="2800" b="1" dirty="0" smtClean="0">
                <a:latin typeface="tahoma"/>
                <a:cs typeface="B Zar" panose="00000400000000000000" pitchFamily="2" charset="-78"/>
              </a:rPr>
              <a:t>در </a:t>
            </a:r>
            <a:r>
              <a:rPr lang="fa-IR" sz="2800" b="1" dirty="0">
                <a:latin typeface="tahoma"/>
                <a:cs typeface="B Zar" panose="00000400000000000000" pitchFamily="2" charset="-78"/>
              </a:rPr>
              <a:t>اصل خاصیت تقویت کنندگی ندارند اما بر اثر مجاورت با تقویت کنندهای نخستین خاصیت تقویت کنندگی پیدا می کند(طبق قانون شرطی سازی پاسخگر پاولف</a:t>
            </a:r>
            <a:r>
              <a:rPr lang="fa-IR" sz="2800" b="1" dirty="0" smtClean="0">
                <a:latin typeface="tahoma"/>
                <a:cs typeface="B Zar" panose="00000400000000000000" pitchFamily="2" charset="-78"/>
              </a:rPr>
              <a:t>)</a:t>
            </a:r>
          </a:p>
          <a:p>
            <a:pPr algn="r" rtl="1">
              <a:lnSpc>
                <a:spcPct val="170000"/>
              </a:lnSpc>
            </a:pPr>
            <a:r>
              <a:rPr lang="fa-IR" sz="2800" b="1" dirty="0" smtClean="0">
                <a:latin typeface="tahoma"/>
                <a:cs typeface="B Zar" panose="00000400000000000000" pitchFamily="2" charset="-78"/>
              </a:rPr>
              <a:t> </a:t>
            </a:r>
            <a:r>
              <a:rPr lang="fa-IR" sz="2800" b="1" dirty="0">
                <a:latin typeface="tahoma"/>
                <a:cs typeface="B Zar" panose="00000400000000000000" pitchFamily="2" charset="-78"/>
              </a:rPr>
              <a:t>مانند: پول ،مقام،نمره،مدرک، البته تقویت کنندهای تعمیم یافته نیز همانند تقویت کنندهای شرطی عمل می کنند.</a:t>
            </a:r>
          </a:p>
          <a:p>
            <a:pPr>
              <a:lnSpc>
                <a:spcPct val="170000"/>
              </a:lnSpc>
            </a:pPr>
            <a:r>
              <a:rPr lang="fa-IR" sz="2800" b="1" dirty="0">
                <a:cs typeface="B Zar" panose="00000400000000000000" pitchFamily="2" charset="-78"/>
              </a:rPr>
              <a:t/>
            </a:r>
            <a:br>
              <a:rPr lang="fa-IR" sz="2800" b="1" dirty="0">
                <a:cs typeface="B Zar" panose="00000400000000000000" pitchFamily="2" charset="-78"/>
              </a:rPr>
            </a:b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241729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lgn="ctr" rtl="1">
              <a:lnSpc>
                <a:spcPct val="200000"/>
              </a:lnSpc>
              <a:spcBef>
                <a:spcPts val="1000"/>
              </a:spcBef>
            </a:pPr>
            <a:r>
              <a:rPr lang="fa-IR" sz="3200" b="1" dirty="0">
                <a:solidFill>
                  <a:srgbClr val="FFFF00"/>
                </a:solidFill>
                <a:cs typeface="B Zar" panose="00000400000000000000" pitchFamily="2" charset="-78"/>
              </a:rPr>
              <a:t>3- تقویت کنندهای اجتماعی:</a:t>
            </a:r>
            <a:br>
              <a:rPr lang="fa-IR" sz="3200" b="1" dirty="0">
                <a:solidFill>
                  <a:srgbClr val="FFFF00"/>
                </a:solidFill>
                <a:cs typeface="B Zar" panose="00000400000000000000" pitchFamily="2" charset="-78"/>
              </a:rPr>
            </a:br>
            <a:endParaRPr lang="en-US" sz="3200" dirty="0"/>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normAutofit/>
          </a:bodyPr>
          <a:lstStyle/>
          <a:p>
            <a:pPr algn="r" rtl="1">
              <a:lnSpc>
                <a:spcPct val="200000"/>
              </a:lnSpc>
            </a:pPr>
            <a:r>
              <a:rPr lang="fa-IR" sz="3200" b="1" dirty="0" smtClean="0">
                <a:cs typeface="B Zar" panose="00000400000000000000" pitchFamily="2" charset="-78"/>
              </a:rPr>
              <a:t>تقویت </a:t>
            </a:r>
            <a:r>
              <a:rPr lang="fa-IR" sz="3200" b="1" dirty="0">
                <a:cs typeface="B Zar" panose="00000400000000000000" pitchFamily="2" charset="-78"/>
              </a:rPr>
              <a:t>کنندهایی که در یک موقعیت اجتماعی به وسیله دیگران به فرد داده می شود مانند لبخند زدن، اظهار محبت کردن، بوسیدن ،توجه </a:t>
            </a:r>
            <a:r>
              <a:rPr lang="fa-IR" sz="3200" b="1" dirty="0" smtClean="0">
                <a:cs typeface="B Zar" panose="00000400000000000000" pitchFamily="2" charset="-78"/>
              </a:rPr>
              <a:t>کردن و .........</a:t>
            </a:r>
            <a:endParaRPr lang="en-US" sz="32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882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fa-IR" sz="2800" b="1" dirty="0">
                <a:solidFill>
                  <a:srgbClr val="FFFF00"/>
                </a:solidFill>
                <a:cs typeface="B Zar" panose="00000400000000000000" pitchFamily="2" charset="-78"/>
              </a:rPr>
              <a:t>4- تقویت کنندهای پته ای یا معاوضه ای</a:t>
            </a:r>
            <a:endParaRPr lang="en-US" dirty="0"/>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normAutofit/>
          </a:bodyPr>
          <a:lstStyle/>
          <a:p>
            <a:pPr algn="r" rtl="1">
              <a:lnSpc>
                <a:spcPct val="200000"/>
              </a:lnSpc>
            </a:pPr>
            <a:r>
              <a:rPr lang="fa-IR" sz="2800" b="1" dirty="0" smtClean="0">
                <a:cs typeface="B Zar" panose="00000400000000000000" pitchFamily="2" charset="-78"/>
              </a:rPr>
              <a:t>پته </a:t>
            </a:r>
            <a:r>
              <a:rPr lang="fa-IR" sz="2800" b="1" dirty="0">
                <a:cs typeface="B Zar" panose="00000400000000000000" pitchFamily="2" charset="-78"/>
              </a:rPr>
              <a:t>به یک تکه کاغذ یا ستاره گفته می شود که پس از رفتار مطلوب شخص ،به عنوان تقویت به فرد داده می شودواو می تواندآنرا با یک تقویت کننده دلخواه معاوضه نماید.به همین علت تقویت کننده معاوضه ای نیز گفته می شود.</a:t>
            </a:r>
          </a:p>
          <a:p>
            <a:pPr algn="r" rtl="1">
              <a:lnSpc>
                <a:spcPct val="200000"/>
              </a:lnSpc>
            </a:pPr>
            <a:endParaRPr lang="fa-IR" sz="2800" b="1" dirty="0">
              <a:cs typeface="B Zar" panose="00000400000000000000" pitchFamily="2" charset="-78"/>
            </a:endParaRPr>
          </a:p>
          <a:p>
            <a:pPr algn="r" rtl="1">
              <a:lnSpc>
                <a:spcPct val="200000"/>
              </a:lnSpc>
            </a:pP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39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57774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pPr algn="ctr"/>
            <a:r>
              <a:rPr lang="fa-IR" sz="6000" b="1" dirty="0" smtClean="0">
                <a:solidFill>
                  <a:srgbClr val="FFFF00"/>
                </a:solidFill>
                <a:cs typeface="B Zar" panose="00000400000000000000" pitchFamily="2" charset="-78"/>
              </a:rPr>
              <a:t>مقدمه </a:t>
            </a:r>
            <a:endParaRPr lang="en-US" sz="6000" b="1" dirty="0">
              <a:solidFill>
                <a:srgbClr val="FFFF00"/>
              </a:solidFill>
              <a:cs typeface="B Zar" panose="00000400000000000000" pitchFamily="2" charset="-78"/>
            </a:endParaRPr>
          </a:p>
        </p:txBody>
      </p:sp>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bodyPr>
          <a:lstStyle/>
          <a:p>
            <a:pPr algn="r" rtl="1">
              <a:lnSpc>
                <a:spcPct val="150000"/>
              </a:lnSpc>
            </a:pPr>
            <a:r>
              <a:rPr lang="fa-IR" sz="2800" b="1" dirty="0" smtClean="0">
                <a:solidFill>
                  <a:srgbClr val="002060"/>
                </a:solidFill>
                <a:cs typeface="B Zar" panose="00000400000000000000" pitchFamily="2" charset="-78"/>
              </a:rPr>
              <a:t>دکترویلیام گلسر بنیانگذار تئوری انتخاب و واقعیت درمانی اعتقاد دارد:</a:t>
            </a:r>
          </a:p>
          <a:p>
            <a:pPr algn="r" rtl="1">
              <a:lnSpc>
                <a:spcPct val="150000"/>
              </a:lnSpc>
            </a:pPr>
            <a:r>
              <a:rPr lang="fa-IR" sz="2800" b="1" dirty="0" smtClean="0">
                <a:solidFill>
                  <a:srgbClr val="002060"/>
                </a:solidFill>
                <a:cs typeface="B Zar" panose="00000400000000000000" pitchFamily="2" charset="-78"/>
              </a:rPr>
              <a:t>ما همه رفتارهای مان چه خوب و چه بد را انتخاب می کنیم</a:t>
            </a:r>
          </a:p>
          <a:p>
            <a:pPr algn="r" rtl="1">
              <a:lnSpc>
                <a:spcPct val="150000"/>
              </a:lnSpc>
            </a:pPr>
            <a:r>
              <a:rPr lang="fa-IR" sz="3600" b="1" dirty="0" smtClean="0">
                <a:solidFill>
                  <a:srgbClr val="002060"/>
                </a:solidFill>
                <a:cs typeface="B Zar" panose="00000400000000000000" pitchFamily="2" charset="-78"/>
              </a:rPr>
              <a:t>.مبنای رفتارهای ما هم پاسخ به پنج نیاز بنیادی است</a:t>
            </a:r>
            <a:endParaRPr lang="en-US" sz="3600" b="1" dirty="0">
              <a:solidFill>
                <a:srgbClr val="002060"/>
              </a:solidFill>
              <a:cs typeface="B Zar"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105" y="5107575"/>
            <a:ext cx="7340010" cy="137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88015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pPr marL="228600" lvl="0" indent="-228600" algn="ctr" rtl="1">
              <a:spcBef>
                <a:spcPts val="1000"/>
              </a:spcBef>
            </a:pPr>
            <a:r>
              <a:rPr lang="fa-IR" sz="4000" b="1" dirty="0">
                <a:solidFill>
                  <a:srgbClr val="FFFF00"/>
                </a:solidFill>
                <a:cs typeface="B Zar" panose="00000400000000000000" pitchFamily="2" charset="-78"/>
              </a:rPr>
              <a:t>تقویت تفکیکی</a:t>
            </a:r>
            <a:br>
              <a:rPr lang="fa-IR" sz="4000" b="1" dirty="0">
                <a:solidFill>
                  <a:srgbClr val="FFFF00"/>
                </a:solidFill>
                <a:cs typeface="B Zar" panose="00000400000000000000" pitchFamily="2" charset="-78"/>
              </a:rPr>
            </a:br>
            <a:endParaRPr lang="en-US" dirty="0"/>
          </a:p>
        </p:txBody>
      </p:sp>
      <p:sp>
        <p:nvSpPr>
          <p:cNvPr id="3" name="Content Placeholder 2"/>
          <p:cNvSpPr>
            <a:spLocks noGrp="1"/>
          </p:cNvSpPr>
          <p:nvPr>
            <p:ph sz="quarter" idx="1"/>
          </p:nvPr>
        </p:nvSpPr>
        <p:spPr/>
        <p:style>
          <a:lnRef idx="3">
            <a:schemeClr val="lt1"/>
          </a:lnRef>
          <a:fillRef idx="1">
            <a:schemeClr val="accent5"/>
          </a:fillRef>
          <a:effectRef idx="1">
            <a:schemeClr val="accent5"/>
          </a:effectRef>
          <a:fontRef idx="minor">
            <a:schemeClr val="lt1"/>
          </a:fontRef>
        </p:style>
        <p:txBody>
          <a:bodyPr>
            <a:normAutofit fontScale="92500"/>
          </a:bodyPr>
          <a:lstStyle/>
          <a:p>
            <a:pPr algn="r" rtl="1">
              <a:lnSpc>
                <a:spcPct val="150000"/>
              </a:lnSpc>
              <a:buNone/>
            </a:pPr>
            <a:r>
              <a:rPr lang="fa-IR" sz="3600" b="1" dirty="0" smtClean="0">
                <a:cs typeface="B Zar" panose="00000400000000000000" pitchFamily="2" charset="-78"/>
              </a:rPr>
              <a:t>تقویت تفکیکی یا تفکیک پاسخ فنی است که </a:t>
            </a:r>
          </a:p>
          <a:p>
            <a:pPr algn="r" rtl="1">
              <a:lnSpc>
                <a:spcPct val="150000"/>
              </a:lnSpc>
              <a:buNone/>
            </a:pPr>
            <a:r>
              <a:rPr lang="fa-IR" sz="3600" b="1" dirty="0" smtClean="0">
                <a:cs typeface="B Zar" panose="00000400000000000000" pitchFamily="2" charset="-78"/>
              </a:rPr>
              <a:t>توسط آن تغییردهنده رفتار به تقویت اجزایی</a:t>
            </a:r>
          </a:p>
          <a:p>
            <a:pPr algn="r" rtl="1">
              <a:lnSpc>
                <a:spcPct val="150000"/>
              </a:lnSpc>
              <a:buNone/>
            </a:pPr>
            <a:r>
              <a:rPr lang="fa-IR" sz="3600" b="1" dirty="0" smtClean="0">
                <a:cs typeface="B Zar" panose="00000400000000000000" pitchFamily="2" charset="-78"/>
              </a:rPr>
              <a:t> از رفتار که مفید تشخیص می دهد می پردازد</a:t>
            </a:r>
          </a:p>
          <a:p>
            <a:pPr algn="r" rtl="1">
              <a:lnSpc>
                <a:spcPct val="150000"/>
              </a:lnSpc>
              <a:buNone/>
            </a:pPr>
            <a:r>
              <a:rPr lang="fa-IR" sz="3600" b="1" dirty="0" smtClean="0">
                <a:cs typeface="B Zar" panose="00000400000000000000" pitchFamily="2" charset="-78"/>
              </a:rPr>
              <a:t> و اجزای نامربوط را با تقویت نکردن به </a:t>
            </a:r>
            <a:r>
              <a:rPr lang="fa-IR" sz="3600" b="1" dirty="0" smtClean="0">
                <a:solidFill>
                  <a:srgbClr val="FFFF00"/>
                </a:solidFill>
                <a:cs typeface="B Zar" panose="00000400000000000000" pitchFamily="2" charset="-78"/>
              </a:rPr>
              <a:t>خاموشی</a:t>
            </a:r>
            <a:r>
              <a:rPr lang="fa-IR" sz="3600" b="1" dirty="0" smtClean="0">
                <a:cs typeface="B Zar" panose="00000400000000000000" pitchFamily="2" charset="-78"/>
              </a:rPr>
              <a:t> می سپارد.</a:t>
            </a:r>
            <a:endParaRPr lang="en-US" sz="3600" b="1" dirty="0">
              <a:cs typeface="B Zar" panose="000004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26" y="2044608"/>
            <a:ext cx="2828925" cy="221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40</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06916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smtClean="0">
                <a:solidFill>
                  <a:schemeClr val="accent1"/>
                </a:solidFill>
                <a:cs typeface="B Zar" panose="00000400000000000000" pitchFamily="2" charset="-78"/>
              </a:rPr>
              <a:t>عوامل موثر بر افزایش اثر بخشی روش شکل دهی</a:t>
            </a:r>
            <a:endParaRPr lang="en-US" sz="2800" b="1" dirty="0">
              <a:solidFill>
                <a:schemeClr val="accent1"/>
              </a:solidFill>
              <a:cs typeface="B Zar" panose="00000400000000000000" pitchFamily="2" charset="-78"/>
            </a:endParaRPr>
          </a:p>
        </p:txBody>
      </p:sp>
      <p:sp>
        <p:nvSpPr>
          <p:cNvPr id="3" name="Content Placeholder 2"/>
          <p:cNvSpPr>
            <a:spLocks noGrp="1"/>
          </p:cNvSpPr>
          <p:nvPr>
            <p:ph sz="quarter" idx="1"/>
          </p:nvPr>
        </p:nvSpPr>
        <p:spPr/>
        <p:style>
          <a:lnRef idx="3">
            <a:schemeClr val="lt1"/>
          </a:lnRef>
          <a:fillRef idx="1">
            <a:schemeClr val="accent5"/>
          </a:fillRef>
          <a:effectRef idx="1">
            <a:schemeClr val="accent5"/>
          </a:effectRef>
          <a:fontRef idx="minor">
            <a:schemeClr val="lt1"/>
          </a:fontRef>
        </p:style>
        <p:txBody>
          <a:bodyPr>
            <a:normAutofit fontScale="85000" lnSpcReduction="10000"/>
          </a:bodyPr>
          <a:lstStyle/>
          <a:p>
            <a:pPr algn="just" rtl="1">
              <a:lnSpc>
                <a:spcPct val="200000"/>
              </a:lnSpc>
              <a:buNone/>
            </a:pPr>
            <a:r>
              <a:rPr lang="fa-IR" sz="3600" b="1" dirty="0" smtClean="0">
                <a:solidFill>
                  <a:srgbClr val="FFFF00"/>
                </a:solidFill>
                <a:cs typeface="B Zar" panose="00000400000000000000" pitchFamily="2" charset="-78"/>
              </a:rPr>
              <a:t>1- انتخاب رفتار نهایی مورد انتظار</a:t>
            </a:r>
          </a:p>
          <a:p>
            <a:pPr algn="just" rtl="1">
              <a:lnSpc>
                <a:spcPct val="200000"/>
              </a:lnSpc>
              <a:buNone/>
            </a:pPr>
            <a:r>
              <a:rPr lang="fa-IR" sz="2800" b="1" dirty="0" smtClean="0">
                <a:cs typeface="B Zar" panose="00000400000000000000" pitchFamily="2" charset="-78"/>
              </a:rPr>
              <a:t>تعریف هدف نهایی باید به گونه ای دقیق و مشخص باشد که همه کسانی که در اجرای برنامه به تغییردهنده رفتار کمک می کنند برداشت یکسانی از آن داشته باشند</a:t>
            </a:r>
            <a:r>
              <a:rPr lang="fa-IR" b="1" dirty="0" smtClean="0">
                <a:cs typeface="B Zar" panose="00000400000000000000" pitchFamily="2" charset="-78"/>
              </a:rPr>
              <a:t>.  </a:t>
            </a:r>
          </a:p>
          <a:p>
            <a:pPr algn="just" rtl="1">
              <a:buNone/>
            </a:pPr>
            <a:r>
              <a:rPr lang="fa-IR" dirty="0" smtClean="0"/>
              <a:t>.</a:t>
            </a:r>
          </a:p>
          <a:p>
            <a:pPr algn="just" rtl="1">
              <a:buNone/>
            </a:pPr>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67911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lstStyle/>
          <a:p>
            <a:pPr lvl="0" algn="just" rtl="1">
              <a:lnSpc>
                <a:spcPct val="150000"/>
              </a:lnSpc>
              <a:buNone/>
            </a:pPr>
            <a:r>
              <a:rPr lang="fa-IR" sz="3200" b="1" dirty="0">
                <a:solidFill>
                  <a:srgbClr val="FFFF00"/>
                </a:solidFill>
                <a:cs typeface="B Zar" panose="00000400000000000000" pitchFamily="2" charset="-78"/>
              </a:rPr>
              <a:t>2- انتخاب یک نقطه آغاز</a:t>
            </a:r>
          </a:p>
          <a:p>
            <a:pPr lvl="0" algn="just" rtl="1">
              <a:lnSpc>
                <a:spcPct val="150000"/>
              </a:lnSpc>
              <a:buNone/>
            </a:pPr>
            <a:r>
              <a:rPr lang="fa-IR" b="1" dirty="0">
                <a:solidFill>
                  <a:prstClr val="white"/>
                </a:solidFill>
                <a:cs typeface="B Zar" panose="00000400000000000000" pitchFamily="2" charset="-78"/>
              </a:rPr>
              <a:t>چون رفتار نهایی به طور کامل از فرد سر نمی زند که بتوان آن را از راه تقویت نیرومند و حفظ کرد بنابراین لازم است جزیی از رفتار نهایی یا رفتار دیگری را که شبیه به رفتار نهایی است انتخاب کرد و آن را نقطه آغاز کار قرار داد. </a:t>
            </a:r>
            <a:endParaRPr lang="en-US" b="1" dirty="0" smtClean="0">
              <a:solidFill>
                <a:prstClr val="white"/>
              </a:solidFill>
              <a:cs typeface="B Zar" panose="00000400000000000000" pitchFamily="2" charset="-78"/>
            </a:endParaRPr>
          </a:p>
          <a:p>
            <a:pPr lvl="0" algn="just" rtl="1">
              <a:lnSpc>
                <a:spcPct val="150000"/>
              </a:lnSpc>
              <a:buNone/>
            </a:pPr>
            <a:r>
              <a:rPr lang="fa-IR" b="1" dirty="0" smtClean="0">
                <a:solidFill>
                  <a:prstClr val="white"/>
                </a:solidFill>
                <a:cs typeface="B Zar" panose="00000400000000000000" pitchFamily="2" charset="-78"/>
              </a:rPr>
              <a:t>این </a:t>
            </a:r>
            <a:r>
              <a:rPr lang="fa-IR" b="1" dirty="0">
                <a:solidFill>
                  <a:prstClr val="white"/>
                </a:solidFill>
                <a:cs typeface="B Zar" panose="00000400000000000000" pitchFamily="2" charset="-78"/>
              </a:rPr>
              <a:t>نقطه باید رفتاری باشد که به اندازه کافی رخ می دهد تا بتوان آن را تقویت کرد</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2463762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1"/>
                </a:solidFill>
              </a:rPr>
              <a:t>عوامل موثر بر افزایش اثر بخشی روش شکل دهی</a:t>
            </a:r>
            <a:endParaRPr lang="en-US" dirty="0"/>
          </a:p>
        </p:txBody>
      </p:sp>
      <p:sp>
        <p:nvSpPr>
          <p:cNvPr id="3" name="Content Placeholder 2"/>
          <p:cNvSpPr>
            <a:spLocks noGrp="1"/>
          </p:cNvSpPr>
          <p:nvPr>
            <p:ph sz="quarter"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rtl="1">
              <a:lnSpc>
                <a:spcPct val="150000"/>
              </a:lnSpc>
              <a:buNone/>
            </a:pPr>
            <a:r>
              <a:rPr lang="fa-IR" sz="3200" b="1" dirty="0" smtClean="0">
                <a:solidFill>
                  <a:srgbClr val="0070C0"/>
                </a:solidFill>
                <a:cs typeface="B Zar" panose="00000400000000000000" pitchFamily="2" charset="-78"/>
              </a:rPr>
              <a:t>3- انتخاب گام ها یا تقریب های متوالی</a:t>
            </a:r>
          </a:p>
          <a:p>
            <a:pPr algn="just" rtl="1">
              <a:lnSpc>
                <a:spcPct val="150000"/>
              </a:lnSpc>
              <a:buNone/>
            </a:pPr>
            <a:r>
              <a:rPr lang="fa-IR" sz="3200" b="1" dirty="0" smtClean="0">
                <a:cs typeface="B Zar" panose="00000400000000000000" pitchFamily="2" charset="-78"/>
              </a:rPr>
              <a:t>پس از انتخاب رفتار مقدماتی یانقطه آغاز لازم است رفتارهای بعدی یا تقرب هایی که تدریجا به هدف نهایی منتهی می شوند نیز مشخص شوند. در این مورد باید از تجارب شخصی و حرفه ای استفاده کرد. </a:t>
            </a:r>
          </a:p>
          <a:p>
            <a:pPr algn="just" rtl="1">
              <a:buNone/>
            </a:pPr>
            <a:endParaRPr lang="fa-IR" b="1" dirty="0" smtClean="0">
              <a:cs typeface="B Zar" panose="00000400000000000000" pitchFamily="2" charset="-78"/>
            </a:endParaRPr>
          </a:p>
          <a:p>
            <a:pPr algn="just" rtl="1">
              <a:buNone/>
            </a:pPr>
            <a:r>
              <a:rPr lang="fa-IR" b="1" dirty="0" smtClean="0">
                <a:cs typeface="B Zar" panose="00000400000000000000" pitchFamily="2" charset="-78"/>
              </a:rPr>
              <a:t>.</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43</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83756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noAutofit/>
          </a:bodyPr>
          <a:lstStyle/>
          <a:p>
            <a:pPr lvl="0" algn="just" rtl="1">
              <a:lnSpc>
                <a:spcPct val="200000"/>
              </a:lnSpc>
              <a:buNone/>
            </a:pPr>
            <a:r>
              <a:rPr lang="fa-IR" sz="3200" b="1" dirty="0">
                <a:solidFill>
                  <a:srgbClr val="FFFF00"/>
                </a:solidFill>
                <a:cs typeface="B Zar" panose="00000400000000000000" pitchFamily="2" charset="-78"/>
              </a:rPr>
              <a:t>4- اجرای روش شکل دهی</a:t>
            </a:r>
          </a:p>
          <a:p>
            <a:pPr lvl="0" algn="just" rtl="1">
              <a:lnSpc>
                <a:spcPct val="200000"/>
              </a:lnSpc>
              <a:buNone/>
            </a:pPr>
            <a:r>
              <a:rPr lang="fa-IR" sz="2800" b="1" dirty="0">
                <a:solidFill>
                  <a:prstClr val="white"/>
                </a:solidFill>
                <a:cs typeface="B Zar" panose="00000400000000000000" pitchFamily="2" charset="-78"/>
              </a:rPr>
              <a:t>در این مرحله تغییر دهنده رفتار عملا دست به کار پیاده کردن برنامه می شود و به ایجاد تغییرات لازم و گام به گام در رفتار اولیه و هدایت آن به سوی رفتار نهایی می پردازد</a:t>
            </a:r>
            <a:endParaRPr lang="en-US" sz="2800"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44</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554323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smtClean="0">
                <a:solidFill>
                  <a:schemeClr val="accent1"/>
                </a:solidFill>
                <a:cs typeface="B Zar" panose="00000400000000000000" pitchFamily="2" charset="-78"/>
              </a:rPr>
              <a:t>روش زنجیره سازی رفتار</a:t>
            </a:r>
            <a:endParaRPr lang="en-US" b="1" dirty="0">
              <a:solidFill>
                <a:schemeClr val="accent1"/>
              </a:solidFill>
              <a:cs typeface="B Zar" panose="00000400000000000000" pitchFamily="2" charset="-78"/>
            </a:endParaRPr>
          </a:p>
        </p:txBody>
      </p:sp>
      <p:sp>
        <p:nvSpPr>
          <p:cNvPr id="3" name="Content Placeholder 2"/>
          <p:cNvSpPr>
            <a:spLocks noGrp="1"/>
          </p:cNvSpPr>
          <p:nvPr>
            <p:ph sz="quarter" idx="1"/>
          </p:nvPr>
        </p:nvSpPr>
        <p:spPr/>
        <p:style>
          <a:lnRef idx="1">
            <a:schemeClr val="accent4"/>
          </a:lnRef>
          <a:fillRef idx="2">
            <a:schemeClr val="accent4"/>
          </a:fillRef>
          <a:effectRef idx="1">
            <a:schemeClr val="accent4"/>
          </a:effectRef>
          <a:fontRef idx="minor">
            <a:schemeClr val="dk1"/>
          </a:fontRef>
        </p:style>
        <p:txBody>
          <a:bodyPr>
            <a:normAutofit/>
          </a:bodyPr>
          <a:lstStyle/>
          <a:p>
            <a:pPr algn="r" rtl="1">
              <a:lnSpc>
                <a:spcPct val="200000"/>
              </a:lnSpc>
            </a:pPr>
            <a:r>
              <a:rPr lang="fa-IR" sz="3200" b="1" dirty="0" smtClean="0">
                <a:cs typeface="B Zar" panose="00000400000000000000" pitchFamily="2" charset="-78"/>
              </a:rPr>
              <a:t>دیدیم که در روش شکل دهی یک جزء ساده رفتار به تدریج کامل و کامل تر می شود تا اینکه سرانجام رفتار پیچیده مورد نظر حاصل آید.</a:t>
            </a:r>
            <a:endParaRPr lang="en-US" sz="3200" b="1" dirty="0" smtClean="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68909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noAutofit/>
          </a:bodyPr>
          <a:lstStyle/>
          <a:p>
            <a:pPr lvl="0" algn="r" rtl="1">
              <a:lnSpc>
                <a:spcPct val="150000"/>
              </a:lnSpc>
            </a:pPr>
            <a:r>
              <a:rPr lang="fa-IR" sz="2800" b="1" dirty="0">
                <a:solidFill>
                  <a:prstClr val="white"/>
                </a:solidFill>
                <a:cs typeface="B Zar" panose="00000400000000000000" pitchFamily="2" charset="-78"/>
              </a:rPr>
              <a:t>در روش زنجیره سازی اجزای ساده رفتاری به دنبال هم قرار داده می شوند و از ترکیب آنها یک رفتار پیچیده تر ظاهر می گردد. </a:t>
            </a:r>
            <a:endParaRPr lang="en-US" sz="2800" b="1" dirty="0">
              <a:solidFill>
                <a:prstClr val="white"/>
              </a:solidFill>
              <a:cs typeface="B Zar" panose="00000400000000000000" pitchFamily="2" charset="-78"/>
            </a:endParaRPr>
          </a:p>
          <a:p>
            <a:pPr lvl="0" algn="r" rtl="1">
              <a:lnSpc>
                <a:spcPct val="150000"/>
              </a:lnSpc>
            </a:pPr>
            <a:r>
              <a:rPr lang="fa-IR" sz="2800" b="1" dirty="0">
                <a:solidFill>
                  <a:prstClr val="white"/>
                </a:solidFill>
                <a:cs typeface="B Zar" panose="00000400000000000000" pitchFamily="2" charset="-78"/>
              </a:rPr>
              <a:t>به رفتارهای ساده ای که از پیوند آنها رفتار پیچیده تر به دست می آید حلقه های زنجیره رفتاری و به مجموعه رفتار حاصل از پیوند این حلقه ها زنجیره رفتاری می گویند</a:t>
            </a:r>
            <a:endParaRPr lang="en-US" sz="2800"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277417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a-IR" sz="2800" b="1" dirty="0" smtClean="0">
                <a:solidFill>
                  <a:schemeClr val="bg1"/>
                </a:solidFill>
                <a:cs typeface="B Zar" panose="00000400000000000000" pitchFamily="2" charset="-78"/>
              </a:rPr>
              <a:t>روش زنجیره سازی رفتار</a:t>
            </a:r>
            <a:endParaRPr lang="en-US" sz="2800" dirty="0">
              <a:solidFill>
                <a:schemeClr val="bg1"/>
              </a:solidFill>
              <a:cs typeface="B Zar" panose="00000400000000000000" pitchFamily="2" charset="-78"/>
            </a:endParaRPr>
          </a:p>
        </p:txBody>
      </p:sp>
      <p:sp>
        <p:nvSpPr>
          <p:cNvPr id="3" name="Content Placeholder 2"/>
          <p:cNvSpPr>
            <a:spLocks noGrp="1"/>
          </p:cNvSpPr>
          <p:nvPr>
            <p:ph sz="quarter" idx="1"/>
          </p:nvPr>
        </p:nvSpPr>
        <p:spPr/>
        <p:style>
          <a:lnRef idx="3">
            <a:schemeClr val="lt1"/>
          </a:lnRef>
          <a:fillRef idx="1">
            <a:schemeClr val="accent5"/>
          </a:fillRef>
          <a:effectRef idx="1">
            <a:schemeClr val="accent5"/>
          </a:effectRef>
          <a:fontRef idx="minor">
            <a:schemeClr val="lt1"/>
          </a:fontRef>
        </p:style>
        <p:txBody>
          <a:bodyPr/>
          <a:lstStyle/>
          <a:p>
            <a:pPr algn="r" rtl="1">
              <a:lnSpc>
                <a:spcPct val="200000"/>
              </a:lnSpc>
            </a:pPr>
            <a:r>
              <a:rPr lang="fa-IR" sz="3200" b="1" dirty="0" smtClean="0">
                <a:solidFill>
                  <a:srgbClr val="FFFF00"/>
                </a:solidFill>
                <a:cs typeface="B Zar" panose="00000400000000000000" pitchFamily="2" charset="-78"/>
              </a:rPr>
              <a:t>کنترل محرکی</a:t>
            </a:r>
          </a:p>
          <a:p>
            <a:pPr algn="r" rtl="1">
              <a:lnSpc>
                <a:spcPct val="200000"/>
              </a:lnSpc>
              <a:buNone/>
            </a:pPr>
            <a:r>
              <a:rPr lang="fa-IR" b="1" dirty="0" smtClean="0">
                <a:cs typeface="B Zar" panose="00000400000000000000" pitchFamily="2" charset="-78"/>
              </a:rPr>
              <a:t>برای اینکه محرک ها نقش کنترل کنندگی رفتار را به عهده بگیرند لازم است که در حضورآنها رفتاار را تقویت کنیم ولی در غیاب آنها رفتار را تقویت نکنیم. یعنی آزمودنی را به گونه ای تربیت کنیم که در موقعیت های مختلف به طور متفاوت رفتار کند</a:t>
            </a:r>
            <a:r>
              <a:rPr lang="fa-IR" dirty="0" smtClean="0"/>
              <a:t>. </a:t>
            </a: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78489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228600" lvl="0" indent="-228600" algn="ctr" rtl="1">
              <a:lnSpc>
                <a:spcPct val="150000"/>
              </a:lnSpc>
              <a:spcBef>
                <a:spcPts val="1000"/>
              </a:spcBef>
            </a:pPr>
            <a:r>
              <a:rPr lang="fa-IR" b="1" dirty="0">
                <a:solidFill>
                  <a:srgbClr val="FFFF00"/>
                </a:solidFill>
                <a:cs typeface="B Zar" panose="00000400000000000000" pitchFamily="2" charset="-78"/>
              </a:rPr>
              <a:t>فرایند زنجیره سازی محرک – پاسخ</a:t>
            </a:r>
            <a:br>
              <a:rPr lang="fa-IR" b="1" dirty="0">
                <a:solidFill>
                  <a:srgbClr val="FFFF00"/>
                </a:solidFill>
                <a:cs typeface="B Zar" panose="00000400000000000000" pitchFamily="2" charset="-78"/>
              </a:rPr>
            </a:br>
            <a:endParaRPr lang="en-US"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lvl="0" algn="r" rtl="1">
              <a:lnSpc>
                <a:spcPct val="150000"/>
              </a:lnSpc>
              <a:buNone/>
            </a:pPr>
            <a:r>
              <a:rPr lang="fa-IR" sz="2800" b="1" dirty="0" smtClean="0">
                <a:solidFill>
                  <a:schemeClr val="bg1"/>
                </a:solidFill>
                <a:cs typeface="B Zar" panose="00000400000000000000" pitchFamily="2" charset="-78"/>
              </a:rPr>
              <a:t>یک </a:t>
            </a:r>
            <a:r>
              <a:rPr lang="fa-IR" sz="2800" b="1" dirty="0">
                <a:solidFill>
                  <a:schemeClr val="bg1"/>
                </a:solidFill>
                <a:cs typeface="B Zar" panose="00000400000000000000" pitchFamily="2" charset="-78"/>
              </a:rPr>
              <a:t>زنجیره رفتاری از یک رشته محرک و یک رشته پاسخ تشکیل می شود که در آن هر پاسخ به صورت یک محرک برای پاسخ بعدی عمل می کند. آخرین پاسخ با تقویت کننده دنبال می شود.</a:t>
            </a:r>
            <a:endParaRPr lang="en-US" sz="2800" b="1" dirty="0">
              <a:solidFill>
                <a:schemeClr val="bg1"/>
              </a:solidFill>
              <a:cs typeface="B Zar" panose="00000400000000000000" pitchFamily="2" charset="-78"/>
            </a:endParaRPr>
          </a:p>
          <a:p>
            <a:pPr algn="r" rtl="1"/>
            <a:endParaRPr lang="en-US" sz="2800" dirty="0">
              <a:solidFill>
                <a:schemeClr val="bg1"/>
              </a:solidFill>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5368155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pPr marL="228600" lvl="0" indent="-228600" algn="ctr" rtl="1">
              <a:spcBef>
                <a:spcPts val="1000"/>
              </a:spcBef>
            </a:pPr>
            <a:r>
              <a:rPr lang="fa-IR" sz="3200" b="1" dirty="0">
                <a:solidFill>
                  <a:srgbClr val="FFFF00"/>
                </a:solidFill>
                <a:cs typeface="B Zar" panose="00000400000000000000" pitchFamily="2" charset="-78"/>
              </a:rPr>
              <a:t>روش های نگهداری و گسترش رفتارهای مطلوب</a:t>
            </a:r>
            <a:br>
              <a:rPr lang="fa-IR" sz="3200" b="1" dirty="0">
                <a:solidFill>
                  <a:srgbClr val="FFFF00"/>
                </a:solidFill>
                <a:cs typeface="B Zar" panose="00000400000000000000" pitchFamily="2" charset="-78"/>
              </a:rPr>
            </a:br>
            <a:endParaRPr lang="en-US" sz="5400" b="1" dirty="0">
              <a:solidFill>
                <a:schemeClr val="accent1"/>
              </a:solidFill>
              <a:cs typeface="B Zar" panose="00000400000000000000" pitchFamily="2" charset="-78"/>
            </a:endParaRPr>
          </a:p>
        </p:txBody>
      </p:sp>
      <p:sp>
        <p:nvSpPr>
          <p:cNvPr id="3" name="Content Placeholder 2"/>
          <p:cNvSpPr>
            <a:spLocks noGrp="1"/>
          </p:cNvSpPr>
          <p:nvPr>
            <p:ph sz="quarter" idx="1"/>
          </p:nvPr>
        </p:nvSpPr>
        <p:spPr>
          <a:xfrm>
            <a:off x="680321" y="2336873"/>
            <a:ext cx="9613861" cy="3844986"/>
          </a:xfrm>
        </p:spPr>
        <p:style>
          <a:lnRef idx="3">
            <a:schemeClr val="lt1"/>
          </a:lnRef>
          <a:fillRef idx="1">
            <a:schemeClr val="accent3"/>
          </a:fillRef>
          <a:effectRef idx="1">
            <a:schemeClr val="accent3"/>
          </a:effectRef>
          <a:fontRef idx="minor">
            <a:schemeClr val="lt1"/>
          </a:fontRef>
        </p:style>
        <p:txBody>
          <a:bodyPr>
            <a:normAutofit/>
          </a:bodyPr>
          <a:lstStyle/>
          <a:p>
            <a:pPr algn="just" rtl="1">
              <a:buNone/>
            </a:pPr>
            <a:endParaRPr lang="fa-IR" dirty="0" smtClean="0">
              <a:solidFill>
                <a:schemeClr val="bg1"/>
              </a:solidFill>
            </a:endParaRPr>
          </a:p>
          <a:p>
            <a:pPr algn="just" rtl="1">
              <a:buNone/>
            </a:pPr>
            <a:r>
              <a:rPr lang="fa-IR" sz="3500" b="1" dirty="0" smtClean="0">
                <a:solidFill>
                  <a:schemeClr val="bg1"/>
                </a:solidFill>
                <a:cs typeface="B Zar" panose="00000400000000000000" pitchFamily="2" charset="-78"/>
              </a:rPr>
              <a:t>برنامه های تقویت</a:t>
            </a:r>
          </a:p>
          <a:p>
            <a:pPr algn="just" rtl="1">
              <a:lnSpc>
                <a:spcPct val="160000"/>
              </a:lnSpc>
              <a:buNone/>
            </a:pPr>
            <a:r>
              <a:rPr lang="fa-IR" b="1" dirty="0" smtClean="0">
                <a:solidFill>
                  <a:schemeClr val="bg1"/>
                </a:solidFill>
                <a:cs typeface="B Zar" panose="00000400000000000000" pitchFamily="2" charset="-78"/>
              </a:rPr>
              <a:t>منظور از برنامه تقویت این است که مشخص کنیم رفتار مورد نظر به چه میزانی تقویت شود . معروف ترین برنامه تقویتی برنامه تقویت پیوسته یا پیاپی است. </a:t>
            </a:r>
          </a:p>
          <a:p>
            <a:pPr algn="just" rtl="1">
              <a:lnSpc>
                <a:spcPct val="160000"/>
              </a:lnSpc>
              <a:buNone/>
            </a:pPr>
            <a:r>
              <a:rPr lang="fa-IR" b="1" dirty="0" smtClean="0">
                <a:solidFill>
                  <a:schemeClr val="bg1"/>
                </a:solidFill>
                <a:cs typeface="B Zar" panose="00000400000000000000" pitchFamily="2" charset="-78"/>
              </a:rPr>
              <a:t>در این برنامه هر با رکه رفتار رخ می دهد تقویت می شود. </a:t>
            </a: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49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66838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fa-IR" altLang="en-US" b="1" dirty="0" smtClean="0">
                <a:cs typeface="B Zar" pitchFamily="2" charset="-78"/>
              </a:rPr>
              <a:t>نیازهای بنیادین</a:t>
            </a:r>
            <a:endParaRPr lang="en-US" altLang="en-US" b="1" dirty="0" smtClean="0">
              <a:cs typeface="B Zar" pitchFamily="2" charset="-78"/>
            </a:endParaRPr>
          </a:p>
        </p:txBody>
      </p:sp>
      <p:sp>
        <p:nvSpPr>
          <p:cNvPr id="2048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lstStyle/>
          <a:p>
            <a:pPr algn="r" rtl="1">
              <a:buFont typeface="Arial" pitchFamily="34" charset="0"/>
              <a:buChar char="•"/>
            </a:pPr>
            <a:r>
              <a:rPr lang="fa-IR" altLang="en-US" sz="3600" b="1" dirty="0" smtClean="0">
                <a:solidFill>
                  <a:srgbClr val="FFFF00"/>
                </a:solidFill>
                <a:latin typeface="IRANSans" pitchFamily="18" charset="-78"/>
                <a:cs typeface="B Zar" pitchFamily="2" charset="-78"/>
              </a:rPr>
              <a:t>نیاز به بقا</a:t>
            </a:r>
          </a:p>
          <a:p>
            <a:pPr algn="r" rtl="1">
              <a:buFont typeface="Arial" pitchFamily="34" charset="0"/>
              <a:buChar char="•"/>
            </a:pPr>
            <a:r>
              <a:rPr lang="fa-IR" altLang="en-US" sz="3600" b="1" dirty="0" smtClean="0">
                <a:solidFill>
                  <a:srgbClr val="FFFF00"/>
                </a:solidFill>
                <a:latin typeface="IRANSans" pitchFamily="18" charset="-78"/>
                <a:cs typeface="B Zar" pitchFamily="2" charset="-78"/>
              </a:rPr>
              <a:t>نیاز به عشق و احساس تعلق</a:t>
            </a:r>
          </a:p>
          <a:p>
            <a:pPr algn="r" rtl="1">
              <a:buFont typeface="Arial" pitchFamily="34" charset="0"/>
              <a:buChar char="•"/>
            </a:pPr>
            <a:r>
              <a:rPr lang="fa-IR" altLang="en-US" sz="3600" b="1" dirty="0" smtClean="0">
                <a:solidFill>
                  <a:srgbClr val="FFFF00"/>
                </a:solidFill>
                <a:latin typeface="IRANSans" pitchFamily="18" charset="-78"/>
                <a:cs typeface="B Zar" pitchFamily="2" charset="-78"/>
              </a:rPr>
              <a:t>نیاز به قدرت</a:t>
            </a:r>
          </a:p>
          <a:p>
            <a:pPr algn="r" rtl="1">
              <a:buFont typeface="Arial" pitchFamily="34" charset="0"/>
              <a:buChar char="•"/>
            </a:pPr>
            <a:r>
              <a:rPr lang="fa-IR" altLang="en-US" sz="3600" b="1" dirty="0" smtClean="0">
                <a:solidFill>
                  <a:srgbClr val="FFFF00"/>
                </a:solidFill>
                <a:latin typeface="IRANSans" pitchFamily="18" charset="-78"/>
                <a:cs typeface="B Zar" pitchFamily="2" charset="-78"/>
              </a:rPr>
              <a:t>نیاز به آزادی</a:t>
            </a:r>
          </a:p>
          <a:p>
            <a:pPr algn="r" rtl="1">
              <a:buFont typeface="Arial" pitchFamily="34" charset="0"/>
              <a:buChar char="•"/>
            </a:pPr>
            <a:r>
              <a:rPr lang="fa-IR" altLang="en-US" sz="3600" b="1" dirty="0" smtClean="0">
                <a:solidFill>
                  <a:srgbClr val="FFFF00"/>
                </a:solidFill>
                <a:latin typeface="IRANSans" pitchFamily="18" charset="-78"/>
                <a:cs typeface="B Zar" pitchFamily="2" charset="-78"/>
              </a:rPr>
              <a:t>نیاز به تفریح</a:t>
            </a:r>
          </a:p>
          <a:p>
            <a:pPr algn="r" rtl="1"/>
            <a:endParaRPr lang="en-US" altLang="en-US" sz="3600" b="1" dirty="0" smtClean="0">
              <a:solidFill>
                <a:srgbClr val="FFFF00"/>
              </a:solidFill>
              <a:cs typeface="B Zar" pitchFamily="2" charset="-78"/>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eaLnBrk="0" hangingPunct="0">
              <a:spcBef>
                <a:spcPct val="20000"/>
              </a:spcBef>
              <a:buClr>
                <a:schemeClr val="tx1"/>
              </a:buClr>
              <a:buSzPct val="80000"/>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6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fld id="{1146E39C-B888-4C99-8A75-F7A055849420}" type="slidenum">
              <a:rPr lang="ar-SA" altLang="fa-IR" sz="2600" smtClean="0">
                <a:solidFill>
                  <a:schemeClr val="bg1"/>
                </a:solidFill>
              </a:rPr>
              <a:pPr eaLnBrk="1" hangingPunct="1">
                <a:spcBef>
                  <a:spcPct val="0"/>
                </a:spcBef>
                <a:buClrTx/>
                <a:buSzTx/>
                <a:buFontTx/>
                <a:buNone/>
              </a:pPr>
              <a:t>5</a:t>
            </a:fld>
            <a:endParaRPr lang="en-US" altLang="fa-IR" sz="2600" smtClean="0">
              <a:solidFill>
                <a:schemeClr val="bg1"/>
              </a:solidFill>
            </a:endParaRPr>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1" y="2381250"/>
            <a:ext cx="33655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fa-IR" smtClean="0"/>
              <a:t>گروه آموزشی مهر حنوب-دکتر برومند/07633671199</a:t>
            </a:r>
            <a:endParaRPr lang="en-US"/>
          </a:p>
        </p:txBody>
      </p:sp>
      <p:sp>
        <p:nvSpPr>
          <p:cNvPr id="3" name="Date Placeholder 2"/>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537983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marL="228600" lvl="0" indent="-228600" algn="ctr" rtl="1">
              <a:spcBef>
                <a:spcPts val="1000"/>
              </a:spcBef>
            </a:pPr>
            <a:r>
              <a:rPr lang="fa-IR" sz="3500" b="1" dirty="0">
                <a:cs typeface="B Zar" panose="00000400000000000000" pitchFamily="2" charset="-78"/>
              </a:rPr>
              <a:t>برنامه های تقویت</a:t>
            </a:r>
            <a:br>
              <a:rPr lang="fa-IR" sz="3500" b="1" dirty="0">
                <a:cs typeface="B Zar" panose="00000400000000000000" pitchFamily="2" charset="-78"/>
              </a:rPr>
            </a:br>
            <a:endParaRPr lang="en-US"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lstStyle/>
          <a:p>
            <a:pPr lvl="0" algn="just" rtl="1">
              <a:lnSpc>
                <a:spcPct val="200000"/>
              </a:lnSpc>
              <a:buNone/>
            </a:pPr>
            <a:r>
              <a:rPr lang="fa-IR" sz="3200" b="1" dirty="0">
                <a:solidFill>
                  <a:prstClr val="white"/>
                </a:solidFill>
                <a:cs typeface="B Zar" panose="00000400000000000000" pitchFamily="2" charset="-78"/>
              </a:rPr>
              <a:t>ولی در تقویت ناپیوسته یا ناپیاپی که به آن تقویت بخشی یا سهمی نیز گفته می شود بعضی از رویدادهای یک رفتار تقویت می شوند اما بعضی رویدادهای دیگر تقویت نمی شوند.</a:t>
            </a:r>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50</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621320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pPr algn="ctr"/>
            <a:r>
              <a:rPr lang="fa-IR" b="1" dirty="0" smtClean="0">
                <a:solidFill>
                  <a:schemeClr val="bg1"/>
                </a:solidFill>
                <a:cs typeface="B Zar" panose="00000400000000000000" pitchFamily="2" charset="-78"/>
              </a:rPr>
              <a:t>روش های تعمیم یا گسترش رفتار</a:t>
            </a:r>
            <a:endParaRPr lang="en-US" b="1" dirty="0">
              <a:solidFill>
                <a:schemeClr val="bg1"/>
              </a:solidFill>
              <a:cs typeface="B Zar" panose="00000400000000000000" pitchFamily="2" charset="-78"/>
            </a:endParaRPr>
          </a:p>
        </p:txBody>
      </p:sp>
      <p:sp>
        <p:nvSpPr>
          <p:cNvPr id="3" name="Content Placeholder 2"/>
          <p:cNvSpPr>
            <a:spLocks noGrp="1"/>
          </p:cNvSpPr>
          <p:nvPr>
            <p:ph sz="quarter"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gn="r" rtl="1">
              <a:lnSpc>
                <a:spcPct val="150000"/>
              </a:lnSpc>
            </a:pPr>
            <a:r>
              <a:rPr lang="fa-IR" sz="4300" b="1" dirty="0" smtClean="0">
                <a:solidFill>
                  <a:srgbClr val="0070C0"/>
                </a:solidFill>
                <a:cs typeface="B Zar" panose="00000400000000000000" pitchFamily="2" charset="-78"/>
              </a:rPr>
              <a:t>انواع تعمیم</a:t>
            </a:r>
          </a:p>
          <a:p>
            <a:pPr algn="r" rtl="1">
              <a:lnSpc>
                <a:spcPct val="150000"/>
              </a:lnSpc>
              <a:buNone/>
            </a:pPr>
            <a:r>
              <a:rPr lang="fa-IR" sz="4300" b="1" dirty="0" smtClean="0">
                <a:cs typeface="B Zar" panose="00000400000000000000" pitchFamily="2" charset="-78"/>
              </a:rPr>
              <a:t>تعمیم محرک</a:t>
            </a:r>
          </a:p>
          <a:p>
            <a:pPr algn="r" rtl="1">
              <a:lnSpc>
                <a:spcPct val="150000"/>
              </a:lnSpc>
              <a:buNone/>
            </a:pPr>
            <a:r>
              <a:rPr lang="fa-IR" sz="3900" b="1" dirty="0" smtClean="0">
                <a:cs typeface="B Zar" panose="00000400000000000000" pitchFamily="2" charset="-78"/>
              </a:rPr>
              <a:t>عبارت</a:t>
            </a:r>
            <a:r>
              <a:rPr lang="fa-IR" sz="2800" b="1" dirty="0" smtClean="0">
                <a:cs typeface="B Zar" panose="00000400000000000000" pitchFamily="2" charset="-78"/>
              </a:rPr>
              <a:t> است از پاسخ دادن یکسان به محرک های مشابه. تعمیم محرک وقتی صورت می پذیرد که رفتاری که در حضور یک محرک خاص تقویت شده است در حضور محرک های مختلف اما مشابه با محرک اولیه نیز انجام شود.</a:t>
            </a:r>
          </a:p>
          <a:p>
            <a:pPr algn="r" rtl="1">
              <a:buNone/>
            </a:pPr>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62616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pPr marL="228600" lvl="0" indent="-228600" algn="ctr" rtl="1">
              <a:lnSpc>
                <a:spcPct val="150000"/>
              </a:lnSpc>
              <a:spcBef>
                <a:spcPts val="1000"/>
              </a:spcBef>
            </a:pPr>
            <a:r>
              <a:rPr lang="fa-IR" sz="4400" b="1" dirty="0">
                <a:solidFill>
                  <a:srgbClr val="FFFF00"/>
                </a:solidFill>
                <a:cs typeface="B Zar" panose="00000400000000000000" pitchFamily="2" charset="-78"/>
              </a:rPr>
              <a:t>نگهداری رفتار</a:t>
            </a:r>
            <a:br>
              <a:rPr lang="fa-IR" sz="4400" b="1" dirty="0">
                <a:solidFill>
                  <a:srgbClr val="FFFF00"/>
                </a:solidFill>
                <a:cs typeface="B Zar" panose="00000400000000000000" pitchFamily="2" charset="-78"/>
              </a:rPr>
            </a:br>
            <a:endParaRPr lang="en-US" dirty="0"/>
          </a:p>
        </p:txBody>
      </p:sp>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lstStyle/>
          <a:p>
            <a:pPr lvl="0" algn="r" rtl="1">
              <a:lnSpc>
                <a:spcPct val="150000"/>
              </a:lnSpc>
              <a:buNone/>
            </a:pPr>
            <a:r>
              <a:rPr lang="fa-IR" sz="3200" b="1" dirty="0" smtClean="0">
                <a:solidFill>
                  <a:schemeClr val="bg1"/>
                </a:solidFill>
                <a:cs typeface="B Zar" panose="00000400000000000000" pitchFamily="2" charset="-78"/>
              </a:rPr>
              <a:t>هدف </a:t>
            </a:r>
            <a:r>
              <a:rPr lang="fa-IR" sz="3200" b="1" dirty="0">
                <a:solidFill>
                  <a:schemeClr val="bg1"/>
                </a:solidFill>
                <a:cs typeface="B Zar" panose="00000400000000000000" pitchFamily="2" charset="-78"/>
              </a:rPr>
              <a:t>عمده تغییر رفتار این است که تغییرات ایجاد شده در رفتار فرد پس از پایان یافتن برنامه تغییر رفتار همچنان حفظ شود.</a:t>
            </a:r>
          </a:p>
          <a:p>
            <a:pPr algn="r" rtl="1"/>
            <a:endParaRPr lang="en-US" dirty="0">
              <a:solidFill>
                <a:schemeClr val="bg1"/>
              </a:solidFill>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220563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fa-IR" b="1" dirty="0" smtClean="0">
                <a:solidFill>
                  <a:srgbClr val="FFFF00"/>
                </a:solidFill>
                <a:cs typeface="B Zar" panose="00000400000000000000" pitchFamily="2" charset="-78"/>
              </a:rPr>
              <a:t>روش های تعمیم یا گسترش رفتار</a:t>
            </a:r>
            <a:endParaRPr lang="en-US" dirty="0">
              <a:solidFill>
                <a:srgbClr val="FFFF00"/>
              </a:solidFill>
              <a:cs typeface="B Zar" panose="00000400000000000000" pitchFamily="2" charset="-78"/>
            </a:endParaRPr>
          </a:p>
        </p:txBody>
      </p:sp>
      <p:sp>
        <p:nvSpPr>
          <p:cNvPr id="3" name="Content Placeholder 2"/>
          <p:cNvSpPr>
            <a:spLocks noGrp="1"/>
          </p:cNvSpPr>
          <p:nvPr>
            <p:ph sz="quarter" idx="1"/>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r" rtl="1"/>
            <a:r>
              <a:rPr lang="fa-IR" sz="3200" b="1" dirty="0" smtClean="0">
                <a:solidFill>
                  <a:srgbClr val="FFFF00"/>
                </a:solidFill>
                <a:cs typeface="B Zar" panose="00000400000000000000" pitchFamily="2" charset="-78"/>
              </a:rPr>
              <a:t>انواع تعمیم</a:t>
            </a:r>
          </a:p>
          <a:p>
            <a:pPr algn="r" rtl="1">
              <a:buNone/>
            </a:pPr>
            <a:endParaRPr lang="fa-IR" sz="3200" b="1" dirty="0" smtClean="0">
              <a:solidFill>
                <a:srgbClr val="FFFF00"/>
              </a:solidFill>
              <a:cs typeface="B Zar" panose="00000400000000000000" pitchFamily="2" charset="-78"/>
            </a:endParaRPr>
          </a:p>
          <a:p>
            <a:pPr algn="r" rtl="1">
              <a:buNone/>
            </a:pPr>
            <a:r>
              <a:rPr lang="fa-IR" sz="3200" b="1" dirty="0" smtClean="0">
                <a:solidFill>
                  <a:srgbClr val="FFFF00"/>
                </a:solidFill>
                <a:cs typeface="B Zar" panose="00000400000000000000" pitchFamily="2" charset="-78"/>
              </a:rPr>
              <a:t>تعمیم پاسخ</a:t>
            </a:r>
          </a:p>
          <a:p>
            <a:pPr algn="r" rtl="1">
              <a:lnSpc>
                <a:spcPct val="150000"/>
              </a:lnSpc>
              <a:buNone/>
            </a:pPr>
            <a:r>
              <a:rPr lang="fa-IR" sz="3200" b="1" dirty="0" smtClean="0">
                <a:cs typeface="B Zar" panose="00000400000000000000" pitchFamily="2" charset="-78"/>
              </a:rPr>
              <a:t>تعمیم پاسخ در اصطلاح تغییر رفتار به گسترش تغییرات حاصل در یک رفتار فرد به رفتارهای دیگر او گفته می شود. </a:t>
            </a:r>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53</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141373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fa-IR" b="1" dirty="0" smtClean="0">
                <a:solidFill>
                  <a:srgbClr val="0070C0"/>
                </a:solidFill>
                <a:cs typeface="B Zar" panose="00000400000000000000" pitchFamily="2" charset="-78"/>
              </a:rPr>
              <a:t>روش های آموزش تعمیم</a:t>
            </a:r>
            <a:endParaRPr lang="en-US" b="1" dirty="0">
              <a:solidFill>
                <a:srgbClr val="0070C0"/>
              </a:solidFill>
              <a:cs typeface="B Zar" panose="00000400000000000000" pitchFamily="2" charset="-78"/>
            </a:endParaRPr>
          </a:p>
        </p:txBody>
      </p:sp>
      <p:sp>
        <p:nvSpPr>
          <p:cNvPr id="3" name="Content Placeholder 2"/>
          <p:cNvSpPr>
            <a:spLocks noGrp="1"/>
          </p:cNvSpPr>
          <p:nvPr>
            <p:ph sz="quarter" idx="1"/>
          </p:nvPr>
        </p:nvSpPr>
        <p:spPr>
          <a:xfrm>
            <a:off x="680321" y="2129246"/>
            <a:ext cx="9613861" cy="4088674"/>
          </a:xfrm>
        </p:spPr>
        <p:style>
          <a:lnRef idx="3">
            <a:schemeClr val="lt1"/>
          </a:lnRef>
          <a:fillRef idx="1">
            <a:schemeClr val="accent3"/>
          </a:fillRef>
          <a:effectRef idx="1">
            <a:schemeClr val="accent3"/>
          </a:effectRef>
          <a:fontRef idx="minor">
            <a:schemeClr val="lt1"/>
          </a:fontRef>
        </p:style>
        <p:txBody>
          <a:bodyPr>
            <a:normAutofit/>
          </a:bodyPr>
          <a:lstStyle/>
          <a:p>
            <a:pPr algn="just" rtl="1"/>
            <a:r>
              <a:rPr lang="fa-IR" sz="2800" b="1" dirty="0" smtClean="0">
                <a:solidFill>
                  <a:srgbClr val="FFFF00"/>
                </a:solidFill>
                <a:cs typeface="B Zar" panose="00000400000000000000" pitchFamily="2" charset="-78"/>
              </a:rPr>
              <a:t>روش آموزش تعمیم محرک</a:t>
            </a:r>
          </a:p>
          <a:p>
            <a:pPr algn="just" rtl="1">
              <a:buNone/>
            </a:pPr>
            <a:endParaRPr lang="fa-IR" b="1" dirty="0" smtClean="0">
              <a:solidFill>
                <a:schemeClr val="accent1"/>
              </a:solidFill>
              <a:cs typeface="B Zar" panose="00000400000000000000" pitchFamily="2" charset="-78"/>
            </a:endParaRPr>
          </a:p>
          <a:p>
            <a:pPr algn="just" rtl="1">
              <a:buNone/>
            </a:pPr>
            <a:r>
              <a:rPr lang="fa-IR" b="1" dirty="0" smtClean="0">
                <a:cs typeface="B Zar" panose="00000400000000000000" pitchFamily="2" charset="-78"/>
              </a:rPr>
              <a:t>1- در حین آموزش یا اجرای برنامه تغییر رفتار موقعیت های طبیعی زندگی را از نظر دور ندارید.</a:t>
            </a:r>
          </a:p>
          <a:p>
            <a:pPr algn="just" rtl="1">
              <a:buNone/>
            </a:pPr>
            <a:r>
              <a:rPr lang="fa-IR" b="1" dirty="0" smtClean="0">
                <a:cs typeface="B Zar" panose="00000400000000000000" pitchFamily="2" charset="-78"/>
              </a:rPr>
              <a:t>2- شرایط آموزش را متنوع سازید.</a:t>
            </a:r>
          </a:p>
          <a:p>
            <a:pPr algn="just" rtl="1">
              <a:buNone/>
            </a:pPr>
            <a:r>
              <a:rPr lang="fa-IR" b="1" dirty="0" smtClean="0">
                <a:cs typeface="B Zar" panose="00000400000000000000" pitchFamily="2" charset="-78"/>
              </a:rPr>
              <a:t>3- در موقعیت آموزش از محرک هایی استفاده کنید که در موقعیت های طبیعی یافت می شوند.</a:t>
            </a:r>
          </a:p>
          <a:p>
            <a:pPr algn="just" rtl="1">
              <a:buNone/>
            </a:pPr>
            <a:r>
              <a:rPr lang="fa-IR" b="1" dirty="0" smtClean="0">
                <a:cs typeface="B Zar" panose="00000400000000000000" pitchFamily="2" charset="-78"/>
              </a:rPr>
              <a:t>4- در حین آموزش و اجرای برنامه تغییر رفتار از نمونه ها و مثال های فراوان استفاده کنید.</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54</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10010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rtl="1"/>
            <a:r>
              <a:rPr lang="fa-IR" b="1" dirty="0" smtClean="0">
                <a:solidFill>
                  <a:srgbClr val="FFFF00"/>
                </a:solidFill>
                <a:cs typeface="B Zar" panose="00000400000000000000" pitchFamily="2" charset="-78"/>
              </a:rPr>
              <a:t>روش های آموزش تعمیم</a:t>
            </a:r>
            <a:endParaRPr lang="en-US" dirty="0">
              <a:solidFill>
                <a:srgbClr val="FFFF00"/>
              </a:solidFill>
              <a:cs typeface="B Zar" panose="00000400000000000000" pitchFamily="2" charset="-78"/>
            </a:endParaRPr>
          </a:p>
        </p:txBody>
      </p:sp>
      <p:sp>
        <p:nvSpPr>
          <p:cNvPr id="3" name="Content Placeholder 2"/>
          <p:cNvSpPr>
            <a:spLocks noGrp="1"/>
          </p:cNvSpPr>
          <p:nvPr>
            <p:ph sz="quarter" idx="1"/>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just" rtl="1">
              <a:lnSpc>
                <a:spcPct val="200000"/>
              </a:lnSpc>
            </a:pPr>
            <a:r>
              <a:rPr lang="fa-IR" sz="3600" b="1" dirty="0" smtClean="0">
                <a:solidFill>
                  <a:srgbClr val="FFFF00"/>
                </a:solidFill>
                <a:cs typeface="B Zar" panose="00000400000000000000" pitchFamily="2" charset="-78"/>
              </a:rPr>
              <a:t>روش آموزش تعمیم پاسخ</a:t>
            </a:r>
          </a:p>
          <a:p>
            <a:pPr algn="just" rtl="1">
              <a:lnSpc>
                <a:spcPct val="200000"/>
              </a:lnSpc>
              <a:buNone/>
            </a:pPr>
            <a:r>
              <a:rPr lang="fa-IR" b="1" dirty="0" smtClean="0">
                <a:cs typeface="B Zar" panose="00000400000000000000" pitchFamily="2" charset="-78"/>
              </a:rPr>
              <a:t>1- از نمونه ها و مثال های مختلف رفتار استفاده کنید.</a:t>
            </a:r>
          </a:p>
          <a:p>
            <a:pPr algn="just" rtl="1">
              <a:lnSpc>
                <a:spcPct val="200000"/>
              </a:lnSpc>
              <a:buNone/>
            </a:pPr>
            <a:r>
              <a:rPr lang="fa-IR" b="1" dirty="0" smtClean="0">
                <a:cs typeface="B Zar" panose="00000400000000000000" pitchFamily="2" charset="-78"/>
              </a:rPr>
              <a:t>2- در ضمن آموزش پاسخ های درست متنوعی را مورد استفاده قرار دهید.</a:t>
            </a:r>
          </a:p>
          <a:p>
            <a:pPr algn="just" rtl="1">
              <a:buNone/>
            </a:pPr>
            <a:endParaRPr lang="fa-IR" dirty="0" smtClean="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83012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pPr algn="ctr"/>
            <a:r>
              <a:rPr lang="fa-IR" b="1" dirty="0">
                <a:solidFill>
                  <a:schemeClr val="tx1">
                    <a:lumMod val="95000"/>
                  </a:schemeClr>
                </a:solidFill>
                <a:cs typeface="B Zar" panose="00000400000000000000" pitchFamily="2" charset="-78"/>
              </a:rPr>
              <a:t>روش آموزش نگهداری رفتار</a:t>
            </a:r>
            <a:br>
              <a:rPr lang="fa-IR" b="1" dirty="0">
                <a:solidFill>
                  <a:schemeClr val="tx1">
                    <a:lumMod val="95000"/>
                  </a:schemeClr>
                </a:solidFill>
                <a:cs typeface="B Zar" panose="00000400000000000000" pitchFamily="2" charset="-78"/>
              </a:rPr>
            </a:br>
            <a:endParaRPr lang="en-US" b="1" dirty="0">
              <a:solidFill>
                <a:schemeClr val="tx1">
                  <a:lumMod val="95000"/>
                </a:schemeClr>
              </a:solidFill>
              <a:cs typeface="B Zar" panose="00000400000000000000" pitchFamily="2" charset="-78"/>
            </a:endParaRPr>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a:bodyPr>
          <a:lstStyle/>
          <a:p>
            <a:pPr lvl="0" algn="just" rtl="1">
              <a:lnSpc>
                <a:spcPct val="150000"/>
              </a:lnSpc>
              <a:buNone/>
            </a:pPr>
            <a:r>
              <a:rPr lang="fa-IR" sz="3200" b="1" dirty="0" smtClean="0">
                <a:solidFill>
                  <a:srgbClr val="002060"/>
                </a:solidFill>
                <a:cs typeface="B Zar" panose="00000400000000000000" pitchFamily="2" charset="-78"/>
              </a:rPr>
              <a:t>1- </a:t>
            </a:r>
            <a:r>
              <a:rPr lang="fa-IR" sz="3200" b="1" dirty="0">
                <a:solidFill>
                  <a:srgbClr val="002060"/>
                </a:solidFill>
                <a:cs typeface="B Zar" panose="00000400000000000000" pitchFamily="2" charset="-78"/>
              </a:rPr>
              <a:t>به وابستگی های طبیعی فرصت دهید تا رفتار تازه آموخته شده را زیر کنترل بگیرند.</a:t>
            </a:r>
          </a:p>
          <a:p>
            <a:pPr lvl="0" algn="just" rtl="1">
              <a:lnSpc>
                <a:spcPct val="150000"/>
              </a:lnSpc>
              <a:buNone/>
            </a:pPr>
            <a:r>
              <a:rPr lang="fa-IR" sz="3200" b="1" dirty="0">
                <a:solidFill>
                  <a:srgbClr val="002060"/>
                </a:solidFill>
                <a:cs typeface="B Zar" panose="00000400000000000000" pitchFamily="2" charset="-78"/>
              </a:rPr>
              <a:t>2- تغییر رفتار را در محیط طبیعی انجام دهید.</a:t>
            </a:r>
          </a:p>
          <a:p>
            <a:pPr lvl="0" algn="just" rtl="1">
              <a:lnSpc>
                <a:spcPct val="150000"/>
              </a:lnSpc>
              <a:buNone/>
            </a:pPr>
            <a:r>
              <a:rPr lang="fa-IR" sz="3200" b="1" dirty="0">
                <a:solidFill>
                  <a:srgbClr val="002060"/>
                </a:solidFill>
                <a:cs typeface="B Zar" panose="00000400000000000000" pitchFamily="2" charset="-78"/>
              </a:rPr>
              <a:t>3- از برنامه های تقویت ناپیاپی استفاده کنید</a:t>
            </a:r>
            <a:r>
              <a:rPr lang="fa-IR" b="1" dirty="0">
                <a:solidFill>
                  <a:srgbClr val="002060"/>
                </a:solidFill>
                <a:cs typeface="B Zar" panose="00000400000000000000" pitchFamily="2" charset="-78"/>
              </a:rPr>
              <a:t>.</a:t>
            </a:r>
            <a:endParaRPr lang="en-US" b="1" dirty="0">
              <a:solidFill>
                <a:srgbClr val="002060"/>
              </a:solidFill>
              <a:cs typeface="B Zar" panose="00000400000000000000" pitchFamily="2" charset="-78"/>
            </a:endParaRPr>
          </a:p>
          <a:p>
            <a:pPr algn="r" rtl="1"/>
            <a:endParaRPr lang="en-US" dirty="0">
              <a:solidFill>
                <a:srgbClr val="002060"/>
              </a:solidFill>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9746326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fa-IR" b="1" dirty="0">
                <a:solidFill>
                  <a:schemeClr val="bg1"/>
                </a:solidFill>
                <a:cs typeface="B Zar" panose="00000400000000000000" pitchFamily="2" charset="-78"/>
              </a:rPr>
              <a:t>روش های کاهش و حذف رفتارهای نامطلوب</a:t>
            </a:r>
            <a:br>
              <a:rPr lang="fa-IR" b="1" dirty="0">
                <a:solidFill>
                  <a:schemeClr val="bg1"/>
                </a:solidFill>
                <a:cs typeface="B Zar" panose="00000400000000000000" pitchFamily="2" charset="-78"/>
              </a:rPr>
            </a:br>
            <a:endParaRPr lang="en-US" b="1" dirty="0">
              <a:solidFill>
                <a:schemeClr val="bg1"/>
              </a:solidFill>
              <a:cs typeface="B Zar" panose="00000400000000000000" pitchFamily="2" charset="-78"/>
            </a:endParaRPr>
          </a:p>
        </p:txBody>
      </p:sp>
      <p:sp>
        <p:nvSpPr>
          <p:cNvPr id="3" name="Content Placeholder 2"/>
          <p:cNvSpPr>
            <a:spLocks noGrp="1"/>
          </p:cNvSpPr>
          <p:nvPr>
            <p:ph sz="quarter" idx="1"/>
          </p:nvPr>
        </p:nvSpPr>
        <p:spPr>
          <a:xfrm>
            <a:off x="667258" y="2323810"/>
            <a:ext cx="9613861" cy="3599316"/>
          </a:xfrm>
        </p:spPr>
        <p:style>
          <a:lnRef idx="1">
            <a:schemeClr val="accent4"/>
          </a:lnRef>
          <a:fillRef idx="2">
            <a:schemeClr val="accent4"/>
          </a:fillRef>
          <a:effectRef idx="1">
            <a:schemeClr val="accent4"/>
          </a:effectRef>
          <a:fontRef idx="minor">
            <a:schemeClr val="dk1"/>
          </a:fontRef>
        </p:style>
        <p:txBody>
          <a:bodyPr>
            <a:normAutofit/>
          </a:bodyPr>
          <a:lstStyle/>
          <a:p>
            <a:pPr algn="r" rtl="1">
              <a:lnSpc>
                <a:spcPct val="150000"/>
              </a:lnSpc>
              <a:buNone/>
            </a:pPr>
            <a:r>
              <a:rPr lang="fa-IR" sz="3200" b="1" dirty="0" smtClean="0">
                <a:solidFill>
                  <a:srgbClr val="C00000"/>
                </a:solidFill>
                <a:cs typeface="B Zar" panose="00000400000000000000" pitchFamily="2" charset="-78"/>
              </a:rPr>
              <a:t>روش های مثبت کاهش رفتار</a:t>
            </a:r>
          </a:p>
          <a:p>
            <a:pPr algn="r" rtl="1">
              <a:lnSpc>
                <a:spcPct val="200000"/>
              </a:lnSpc>
              <a:buNone/>
            </a:pPr>
            <a:r>
              <a:rPr lang="fa-IR" b="1" dirty="0" smtClean="0">
                <a:cs typeface="B Zar" panose="00000400000000000000" pitchFamily="2" charset="-78"/>
              </a:rPr>
              <a:t>به این معنی است که اگر فرد رفتار مطلوب  تازه ای را بیاموزد و به انجام آن رفتار بپردازد و به خاطر آن تقویتی را که با انجام یک رفتار نا مطلوب دریافت می کرده است به دست آورد، به تدریج این رفتار مطلوب او جانشین رفتار نامطلوبش خواهد شد.</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65115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pPr algn="ctr"/>
            <a:r>
              <a:rPr lang="fa-IR" b="1" dirty="0" smtClean="0">
                <a:solidFill>
                  <a:srgbClr val="FFFF00"/>
                </a:solidFill>
                <a:cs typeface="B Zar" panose="00000400000000000000" pitchFamily="2" charset="-78"/>
              </a:rPr>
              <a:t>روش های مثبت کاهش رفتار</a:t>
            </a:r>
            <a:br>
              <a:rPr lang="fa-IR" b="1" dirty="0" smtClean="0">
                <a:solidFill>
                  <a:srgbClr val="FFFF00"/>
                </a:solidFill>
                <a:cs typeface="B Zar" panose="00000400000000000000" pitchFamily="2" charset="-78"/>
              </a:rPr>
            </a:br>
            <a:endParaRPr lang="en-US" b="1" dirty="0">
              <a:solidFill>
                <a:srgbClr val="FFFF00"/>
              </a:solidFill>
              <a:cs typeface="B Zar" panose="00000400000000000000" pitchFamily="2" charset="-78"/>
            </a:endParaRPr>
          </a:p>
        </p:txBody>
      </p:sp>
      <p:sp>
        <p:nvSpPr>
          <p:cNvPr id="3" name="Content Placeholder 2"/>
          <p:cNvSpPr>
            <a:spLocks noGrp="1"/>
          </p:cNvSpPr>
          <p:nvPr>
            <p:ph sz="quarter" idx="1"/>
          </p:nvPr>
        </p:nvSpPr>
        <p:spPr/>
        <p:style>
          <a:lnRef idx="1">
            <a:schemeClr val="accent4"/>
          </a:lnRef>
          <a:fillRef idx="2">
            <a:schemeClr val="accent4"/>
          </a:fillRef>
          <a:effectRef idx="1">
            <a:schemeClr val="accent4"/>
          </a:effectRef>
          <a:fontRef idx="minor">
            <a:schemeClr val="dk1"/>
          </a:fontRef>
        </p:style>
        <p:txBody>
          <a:bodyPr>
            <a:normAutofit/>
          </a:bodyPr>
          <a:lstStyle/>
          <a:p>
            <a:pPr algn="just" rtl="1"/>
            <a:r>
              <a:rPr lang="fa-IR" sz="3000" b="1" dirty="0" smtClean="0">
                <a:solidFill>
                  <a:srgbClr val="C00000"/>
                </a:solidFill>
                <a:cs typeface="B Zar" panose="00000400000000000000" pitchFamily="2" charset="-78"/>
              </a:rPr>
              <a:t>تقویت تفکیکی نرخهای کم رفتار</a:t>
            </a:r>
          </a:p>
          <a:p>
            <a:pPr algn="just" rtl="1">
              <a:lnSpc>
                <a:spcPct val="150000"/>
              </a:lnSpc>
              <a:buNone/>
            </a:pPr>
            <a:r>
              <a:rPr lang="fa-IR" b="1" dirty="0" smtClean="0">
                <a:cs typeface="B Zar" panose="00000400000000000000" pitchFamily="2" charset="-78"/>
              </a:rPr>
              <a:t>بعضی رفتارها اگر با فراوانی یا نرخ کم انجام شوند مطلوب اند اما اگر به میزان زیاد انجام شوند نامطلوب یا حتی مضر هستند. </a:t>
            </a:r>
          </a:p>
          <a:p>
            <a:pPr algn="just" rtl="1">
              <a:lnSpc>
                <a:spcPct val="150000"/>
              </a:lnSpc>
              <a:buNone/>
            </a:pPr>
            <a:r>
              <a:rPr lang="fa-IR" b="1" dirty="0" smtClean="0">
                <a:cs typeface="B Zar" panose="00000400000000000000" pitchFamily="2" charset="-78"/>
              </a:rPr>
              <a:t>این روش به کاربرد یک برنامه خاص تقویتی با رفتارهایی گفته می شود که اگر با نرخ یا فراوانی کم رخ دهند مطلوب اند ولی علت نامطلوب بودن آنها این است که به دفعات رخ می دهند.</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82105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fa-IR" b="1" dirty="0" smtClean="0">
                <a:cs typeface="B Zar" panose="00000400000000000000" pitchFamily="2" charset="-78"/>
              </a:rPr>
              <a:t>روش های مثبت کاهش رفتار</a:t>
            </a:r>
            <a:r>
              <a:rPr lang="fa-IR" dirty="0" smtClean="0">
                <a:solidFill>
                  <a:schemeClr val="accent1"/>
                </a:solidFill>
              </a:rPr>
              <a:t/>
            </a:r>
            <a:br>
              <a:rPr lang="fa-IR" dirty="0" smtClean="0">
                <a:solidFill>
                  <a:schemeClr val="accent1"/>
                </a:solidFill>
              </a:rPr>
            </a:br>
            <a:endParaRPr lang="en-US" dirty="0"/>
          </a:p>
        </p:txBody>
      </p:sp>
      <p:sp>
        <p:nvSpPr>
          <p:cNvPr id="3" name="Content Placeholder 2"/>
          <p:cNvSpPr>
            <a:spLocks noGrp="1"/>
          </p:cNvSpPr>
          <p:nvPr>
            <p:ph sz="quarter" idx="1"/>
          </p:nvPr>
        </p:nvSpPr>
        <p:spPr>
          <a:xfrm>
            <a:off x="680321" y="2336873"/>
            <a:ext cx="9613861" cy="4050864"/>
          </a:xfrm>
        </p:spPr>
        <p:style>
          <a:lnRef idx="1">
            <a:schemeClr val="dk1"/>
          </a:lnRef>
          <a:fillRef idx="2">
            <a:schemeClr val="dk1"/>
          </a:fillRef>
          <a:effectRef idx="1">
            <a:schemeClr val="dk1"/>
          </a:effectRef>
          <a:fontRef idx="minor">
            <a:schemeClr val="dk1"/>
          </a:fontRef>
        </p:style>
        <p:txBody>
          <a:bodyPr>
            <a:normAutofit lnSpcReduction="10000"/>
          </a:bodyPr>
          <a:lstStyle/>
          <a:p>
            <a:pPr algn="just" rtl="1">
              <a:lnSpc>
                <a:spcPct val="200000"/>
              </a:lnSpc>
            </a:pPr>
            <a:r>
              <a:rPr lang="fa-IR" sz="2800" b="1" dirty="0" smtClean="0">
                <a:solidFill>
                  <a:srgbClr val="FFFF00"/>
                </a:solidFill>
                <a:cs typeface="B Zar" panose="00000400000000000000" pitchFamily="2" charset="-78"/>
              </a:rPr>
              <a:t>تقویت تفکیکی رفتارهای دیگر</a:t>
            </a:r>
          </a:p>
          <a:p>
            <a:pPr algn="just" rtl="1">
              <a:lnSpc>
                <a:spcPct val="200000"/>
              </a:lnSpc>
              <a:buNone/>
            </a:pPr>
            <a:r>
              <a:rPr lang="fa-IR" b="1" dirty="0" smtClean="0">
                <a:cs typeface="B Zar" panose="00000400000000000000" pitchFamily="2" charset="-78"/>
              </a:rPr>
              <a:t>در روش تقویت تفکیکی رفتارهای دیگر همه رفتارهای فرد تقویت می شوند به جز رفتار آماج که نامطلوب تشخیص داده شده است.</a:t>
            </a:r>
            <a:endParaRPr lang="en-US" b="1" dirty="0" smtClean="0">
              <a:cs typeface="B Zar" panose="00000400000000000000" pitchFamily="2" charset="-78"/>
            </a:endParaRPr>
          </a:p>
          <a:p>
            <a:pPr algn="just" rtl="1">
              <a:lnSpc>
                <a:spcPct val="200000"/>
              </a:lnSpc>
              <a:buNone/>
            </a:pPr>
            <a:r>
              <a:rPr lang="fa-IR" b="1" dirty="0" smtClean="0">
                <a:cs typeface="B Zar" panose="00000400000000000000" pitchFamily="2" charset="-78"/>
              </a:rPr>
              <a:t> در این روش تقویت وابسته است به انجام ندادن یا حذف رفتار نا مطلوب نه انجام دادن آن.</a:t>
            </a: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59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89585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r" rtl="1"/>
            <a:r>
              <a:rPr lang="fa-IR" altLang="en-US" sz="3200" b="1" dirty="0" smtClean="0">
                <a:cs typeface="B Zar" pitchFamily="2" charset="-78"/>
              </a:rPr>
              <a:t>ویلیام گلسر بنیانگذار واقعیت درمانی و تئوری انتخاب</a:t>
            </a:r>
            <a:endParaRPr lang="en-US" altLang="en-US" sz="3200" b="1" dirty="0" smtClean="0">
              <a:cs typeface="B Zar" pitchFamily="2" charset="-78"/>
            </a:endParaRPr>
          </a:p>
        </p:txBody>
      </p:sp>
      <p:sp>
        <p:nvSpPr>
          <p:cNvPr id="4099" name="Content Placeholder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r" rtl="1"/>
            <a:r>
              <a:rPr lang="fa-IR" altLang="en-US" sz="3200" b="1" dirty="0" smtClean="0">
                <a:cs typeface="B Zar" pitchFamily="2" charset="-78"/>
              </a:rPr>
              <a:t>اساس سلامت روان و موفقیت دوچیز است</a:t>
            </a:r>
          </a:p>
          <a:p>
            <a:pPr algn="r" rtl="1"/>
            <a:r>
              <a:rPr lang="fa-IR" altLang="en-US" sz="3200" b="1" dirty="0" smtClean="0">
                <a:solidFill>
                  <a:srgbClr val="FFFF00"/>
                </a:solidFill>
                <a:cs typeface="B Zar" pitchFamily="2" charset="-78"/>
              </a:rPr>
              <a:t>واقعیت پذیری</a:t>
            </a:r>
          </a:p>
          <a:p>
            <a:pPr algn="r" rtl="1"/>
            <a:r>
              <a:rPr lang="en-US" altLang="en-US" sz="3200" b="1" dirty="0" smtClean="0">
                <a:solidFill>
                  <a:srgbClr val="002060"/>
                </a:solidFill>
                <a:cs typeface="B Zar" pitchFamily="2" charset="-78"/>
              </a:rPr>
              <a:t>Acceptance of reality</a:t>
            </a:r>
            <a:endParaRPr lang="fa-IR" altLang="en-US" sz="3200" b="1" dirty="0" smtClean="0">
              <a:solidFill>
                <a:srgbClr val="002060"/>
              </a:solidFill>
              <a:cs typeface="B Zar" pitchFamily="2" charset="-78"/>
            </a:endParaRPr>
          </a:p>
          <a:p>
            <a:pPr algn="r" rtl="1"/>
            <a:r>
              <a:rPr lang="fa-IR" altLang="en-US" sz="3200" b="1" dirty="0" smtClean="0">
                <a:solidFill>
                  <a:srgbClr val="FFFF00"/>
                </a:solidFill>
                <a:cs typeface="B Zar" pitchFamily="2" charset="-78"/>
              </a:rPr>
              <a:t>مسئولیت پذیری</a:t>
            </a:r>
          </a:p>
          <a:p>
            <a:pPr algn="r" rtl="1"/>
            <a:r>
              <a:rPr lang="en-US" altLang="en-US" sz="3200" b="1" dirty="0" smtClean="0">
                <a:solidFill>
                  <a:srgbClr val="002060"/>
                </a:solidFill>
                <a:cs typeface="B Zar" pitchFamily="2" charset="-78"/>
              </a:rPr>
              <a:t>responsibility</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eaLnBrk="0" hangingPunct="0">
              <a:spcBef>
                <a:spcPct val="20000"/>
              </a:spcBef>
              <a:buClr>
                <a:schemeClr val="tx1"/>
              </a:buClr>
              <a:buSzPct val="80000"/>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6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fld id="{B5E22793-F7C6-476D-8271-9DDAE2B52119}" type="slidenum">
              <a:rPr lang="ar-SA" altLang="fa-IR" sz="2600" smtClean="0">
                <a:solidFill>
                  <a:schemeClr val="bg1"/>
                </a:solidFill>
              </a:rPr>
              <a:pPr eaLnBrk="1" hangingPunct="1">
                <a:spcBef>
                  <a:spcPct val="0"/>
                </a:spcBef>
                <a:buClrTx/>
                <a:buSzTx/>
                <a:buFontTx/>
                <a:buNone/>
              </a:pPr>
              <a:t>6</a:t>
            </a:fld>
            <a:endParaRPr lang="en-US" altLang="fa-IR" sz="2600" smtClean="0">
              <a:solidFill>
                <a:schemeClr val="bg1"/>
              </a:solidFill>
            </a:endParaRPr>
          </a:p>
        </p:txBody>
      </p:sp>
      <p:pic>
        <p:nvPicPr>
          <p:cNvPr id="41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3279775"/>
            <a:ext cx="3492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fa-IR" smtClean="0"/>
              <a:t>گروه آموزشی مهر حنوب-دکتر برومند/07633671199</a:t>
            </a:r>
            <a:endParaRPr lang="en-US"/>
          </a:p>
        </p:txBody>
      </p:sp>
      <p:sp>
        <p:nvSpPr>
          <p:cNvPr id="3" name="Date Placeholder 2"/>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78721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marL="228600" lvl="0" indent="-228600" algn="ctr" rtl="1">
              <a:lnSpc>
                <a:spcPct val="200000"/>
              </a:lnSpc>
              <a:spcBef>
                <a:spcPts val="1000"/>
              </a:spcBef>
            </a:pPr>
            <a:r>
              <a:rPr lang="fa-IR" sz="2800" b="1" dirty="0">
                <a:solidFill>
                  <a:srgbClr val="FFFF00"/>
                </a:solidFill>
                <a:cs typeface="B Zar" panose="00000400000000000000" pitchFamily="2" charset="-78"/>
              </a:rPr>
              <a:t>تقویت تفکیکی رفتار ناهمساز</a:t>
            </a:r>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normAutofit lnSpcReduction="10000"/>
          </a:bodyPr>
          <a:lstStyle/>
          <a:p>
            <a:pPr lvl="0" algn="just" rtl="1">
              <a:lnSpc>
                <a:spcPct val="200000"/>
              </a:lnSpc>
              <a:buNone/>
            </a:pPr>
            <a:r>
              <a:rPr lang="fa-IR" sz="2800" b="1" dirty="0" smtClean="0">
                <a:solidFill>
                  <a:schemeClr val="bg1"/>
                </a:solidFill>
                <a:cs typeface="B Zar" panose="00000400000000000000" pitchFamily="2" charset="-78"/>
              </a:rPr>
              <a:t>بهترین </a:t>
            </a:r>
            <a:r>
              <a:rPr lang="fa-IR" sz="2800" b="1" dirty="0">
                <a:solidFill>
                  <a:schemeClr val="bg1"/>
                </a:solidFill>
                <a:cs typeface="B Zar" panose="00000400000000000000" pitchFamily="2" charset="-78"/>
              </a:rPr>
              <a:t>روشی که برای جلوگیری از ایجاد خلاء رفتاری می توان به کار گرفت این روش است. </a:t>
            </a:r>
            <a:endParaRPr lang="en-US" sz="2800" b="1" dirty="0" smtClean="0">
              <a:solidFill>
                <a:schemeClr val="bg1"/>
              </a:solidFill>
              <a:cs typeface="B Zar" panose="00000400000000000000" pitchFamily="2" charset="-78"/>
            </a:endParaRPr>
          </a:p>
          <a:p>
            <a:pPr lvl="0" algn="just" rtl="1">
              <a:lnSpc>
                <a:spcPct val="200000"/>
              </a:lnSpc>
              <a:buNone/>
            </a:pPr>
            <a:r>
              <a:rPr lang="fa-IR" sz="2800" b="1" dirty="0" smtClean="0">
                <a:solidFill>
                  <a:schemeClr val="bg1"/>
                </a:solidFill>
                <a:cs typeface="B Zar" panose="00000400000000000000" pitchFamily="2" charset="-78"/>
              </a:rPr>
              <a:t>در </a:t>
            </a:r>
            <a:r>
              <a:rPr lang="fa-IR" sz="2800" b="1" dirty="0">
                <a:solidFill>
                  <a:schemeClr val="bg1"/>
                </a:solidFill>
                <a:cs typeface="B Zar" panose="00000400000000000000" pitchFamily="2" charset="-78"/>
              </a:rPr>
              <a:t>این روش همزمان با تقویت نکردن رفتار نامطلوب رفتار مطلوبی را که با آن ناهمساز یا مغایر است تقویت می کنیم.</a:t>
            </a:r>
            <a:endParaRPr lang="en-US" sz="2800" b="1" dirty="0">
              <a:solidFill>
                <a:schemeClr val="bg1"/>
              </a:solidFill>
              <a:cs typeface="B Zar" panose="00000400000000000000" pitchFamily="2" charset="-78"/>
            </a:endParaRPr>
          </a:p>
          <a:p>
            <a:pPr algn="r" rtl="1"/>
            <a:endParaRPr lang="en-US" dirty="0">
              <a:solidFill>
                <a:schemeClr val="bg1"/>
              </a:solidFill>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60</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326971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lnSpc>
                <a:spcPct val="150000"/>
              </a:lnSpc>
            </a:pPr>
            <a:r>
              <a:rPr lang="fa-IR" b="1" dirty="0" smtClean="0">
                <a:solidFill>
                  <a:srgbClr val="FFFF00"/>
                </a:solidFill>
                <a:cs typeface="B Zar" panose="00000400000000000000" pitchFamily="2" charset="-78"/>
              </a:rPr>
              <a:t>روش های مثبت کاهش رفتار</a:t>
            </a:r>
            <a:endParaRPr lang="en-US" b="1" dirty="0">
              <a:solidFill>
                <a:srgbClr val="FFFF00"/>
              </a:solidFill>
              <a:cs typeface="B Zar" panose="00000400000000000000" pitchFamily="2" charset="-78"/>
            </a:endParaRPr>
          </a:p>
        </p:txBody>
      </p:sp>
      <p:sp>
        <p:nvSpPr>
          <p:cNvPr id="3" name="Content Placeholder 2"/>
          <p:cNvSpPr>
            <a:spLocks noGrp="1"/>
          </p:cNvSpPr>
          <p:nvPr>
            <p:ph sz="quarter" idx="1"/>
          </p:nvPr>
        </p:nvSpPr>
        <p:spPr/>
        <p:style>
          <a:lnRef idx="1">
            <a:schemeClr val="accent3"/>
          </a:lnRef>
          <a:fillRef idx="3">
            <a:schemeClr val="accent3"/>
          </a:fillRef>
          <a:effectRef idx="2">
            <a:schemeClr val="accent3"/>
          </a:effectRef>
          <a:fontRef idx="minor">
            <a:schemeClr val="lt1"/>
          </a:fontRef>
        </p:style>
        <p:txBody>
          <a:bodyPr/>
          <a:lstStyle/>
          <a:p>
            <a:pPr algn="just" rtl="1"/>
            <a:r>
              <a:rPr lang="fa-IR" sz="4400" b="1" dirty="0" smtClean="0">
                <a:solidFill>
                  <a:srgbClr val="FFFF00"/>
                </a:solidFill>
                <a:cs typeface="B Zar" panose="00000400000000000000" pitchFamily="2" charset="-78"/>
              </a:rPr>
              <a:t>سیری</a:t>
            </a:r>
            <a:r>
              <a:rPr lang="en-US" sz="4400" b="1" dirty="0" smtClean="0">
                <a:solidFill>
                  <a:srgbClr val="FFFF00"/>
                </a:solidFill>
                <a:cs typeface="B Zar" panose="00000400000000000000" pitchFamily="2" charset="-78"/>
              </a:rPr>
              <a:t> </a:t>
            </a:r>
            <a:r>
              <a:rPr lang="fa-IR" sz="4400" b="1" dirty="0" smtClean="0">
                <a:solidFill>
                  <a:srgbClr val="FFFF00"/>
                </a:solidFill>
                <a:cs typeface="B Zar" panose="00000400000000000000" pitchFamily="2" charset="-78"/>
              </a:rPr>
              <a:t> یا اشباع</a:t>
            </a:r>
          </a:p>
          <a:p>
            <a:pPr algn="just" rtl="1">
              <a:buNone/>
            </a:pPr>
            <a:endParaRPr lang="fa-IR" b="1" dirty="0" smtClean="0">
              <a:solidFill>
                <a:schemeClr val="accent1"/>
              </a:solidFill>
              <a:cs typeface="B Zar" panose="00000400000000000000" pitchFamily="2" charset="-78"/>
            </a:endParaRPr>
          </a:p>
          <a:p>
            <a:pPr algn="just" rtl="1">
              <a:buNone/>
            </a:pPr>
            <a:r>
              <a:rPr lang="fa-IR" sz="2800" b="1" dirty="0" smtClean="0">
                <a:cs typeface="B Zar" panose="00000400000000000000" pitchFamily="2" charset="-78"/>
              </a:rPr>
              <a:t>سیری یا اشباع به کاهش رفتار حاصل از فقدان اثربخشی تقویت کننده ای که آن رفتار را حفظ می کند گفته می شود. </a:t>
            </a:r>
          </a:p>
          <a:p>
            <a:pPr algn="just" rtl="1">
              <a:buNone/>
            </a:pPr>
            <a:endParaRPr lang="fa-IR" sz="2800" b="1" dirty="0" smtClean="0">
              <a:cs typeface="B Zar" panose="00000400000000000000" pitchFamily="2" charset="-78"/>
            </a:endParaRPr>
          </a:p>
          <a:p>
            <a:pPr algn="just" rtl="1">
              <a:buNone/>
            </a:pPr>
            <a:r>
              <a:rPr lang="fa-IR" sz="2800" b="1" dirty="0" smtClean="0">
                <a:cs typeface="B Zar" panose="00000400000000000000" pitchFamily="2" charset="-78"/>
              </a:rPr>
              <a:t>در سیری فقدان اثربخشی تقویت کننده در نتیجه مصرف زیاد آن رخ می دهد.</a:t>
            </a: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01039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pPr algn="ctr"/>
            <a:r>
              <a:rPr lang="fa-IR" sz="3200" b="1" dirty="0" smtClean="0">
                <a:solidFill>
                  <a:srgbClr val="FFFF00"/>
                </a:solidFill>
                <a:cs typeface="B Zar" panose="00000400000000000000" pitchFamily="2" charset="-78"/>
              </a:rPr>
              <a:t>روش های منفی کاهش رفتار</a:t>
            </a:r>
            <a:endParaRPr lang="en-US" sz="3200" b="1" dirty="0">
              <a:solidFill>
                <a:srgbClr val="FFFF00"/>
              </a:solidFill>
              <a:cs typeface="B Zar" panose="00000400000000000000" pitchFamily="2" charset="-78"/>
            </a:endParaRPr>
          </a:p>
        </p:txBody>
      </p:sp>
      <p:sp>
        <p:nvSpPr>
          <p:cNvPr id="3" name="Content Placeholder 2"/>
          <p:cNvSpPr>
            <a:spLocks noGrp="1"/>
          </p:cNvSpPr>
          <p:nvPr>
            <p:ph sz="quarter" idx="1"/>
          </p:nvPr>
        </p:nvSpPr>
        <p:spPr>
          <a:xfrm>
            <a:off x="680321" y="2181497"/>
            <a:ext cx="9613861" cy="4114800"/>
          </a:xfrm>
        </p:spPr>
        <p:style>
          <a:lnRef idx="3">
            <a:schemeClr val="lt1"/>
          </a:lnRef>
          <a:fillRef idx="1">
            <a:schemeClr val="accent6"/>
          </a:fillRef>
          <a:effectRef idx="1">
            <a:schemeClr val="accent6"/>
          </a:effectRef>
          <a:fontRef idx="minor">
            <a:schemeClr val="lt1"/>
          </a:fontRef>
        </p:style>
        <p:txBody>
          <a:bodyPr>
            <a:noAutofit/>
          </a:bodyPr>
          <a:lstStyle/>
          <a:p>
            <a:pPr algn="r" rtl="1">
              <a:lnSpc>
                <a:spcPct val="150000"/>
              </a:lnSpc>
            </a:pPr>
            <a:r>
              <a:rPr lang="fa-IR" sz="3600" b="1" dirty="0" smtClean="0">
                <a:solidFill>
                  <a:srgbClr val="002060"/>
                </a:solidFill>
                <a:cs typeface="B Zar" panose="00000400000000000000" pitchFamily="2" charset="-78"/>
              </a:rPr>
              <a:t>خاموشی</a:t>
            </a:r>
          </a:p>
          <a:p>
            <a:pPr algn="r" rtl="1">
              <a:lnSpc>
                <a:spcPct val="150000"/>
              </a:lnSpc>
              <a:buNone/>
            </a:pPr>
            <a:r>
              <a:rPr lang="fa-IR" sz="3200" b="1" dirty="0" smtClean="0">
                <a:solidFill>
                  <a:srgbClr val="002060"/>
                </a:solidFill>
                <a:cs typeface="B Zar" panose="00000400000000000000" pitchFamily="2" charset="-78"/>
              </a:rPr>
              <a:t>خاموشی به فرایندی گفته می شود که در آن وقوع رفتار بدون تقویت می ماند و تکرار بدون تقویت رفتار سرانجام منجر به توقف کامل آن رفتار می شود.</a:t>
            </a: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05752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ctr" rtl="1">
              <a:spcBef>
                <a:spcPts val="1000"/>
              </a:spcBef>
            </a:pPr>
            <a:r>
              <a:rPr lang="fa-IR" sz="3000" b="1" dirty="0">
                <a:solidFill>
                  <a:srgbClr val="FFFF00"/>
                </a:solidFill>
                <a:cs typeface="B Zar" panose="00000400000000000000" pitchFamily="2" charset="-78"/>
              </a:rPr>
              <a:t>محروم کردن از تقویت مثبت</a:t>
            </a:r>
            <a:br>
              <a:rPr lang="fa-IR" sz="3000" b="1" dirty="0">
                <a:solidFill>
                  <a:srgbClr val="FFFF00"/>
                </a:solidFill>
                <a:cs typeface="B Zar" panose="00000400000000000000" pitchFamily="2" charset="-78"/>
              </a:rPr>
            </a:br>
            <a:endParaRPr lang="en-US" dirty="0"/>
          </a:p>
        </p:txBody>
      </p:sp>
      <p:sp>
        <p:nvSpPr>
          <p:cNvPr id="3" name="Content Placeholder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lvl="0" algn="r" rtl="1">
              <a:lnSpc>
                <a:spcPct val="150000"/>
              </a:lnSpc>
              <a:buNone/>
            </a:pPr>
            <a:r>
              <a:rPr lang="fa-IR" sz="2800" b="1" dirty="0" smtClean="0">
                <a:solidFill>
                  <a:prstClr val="white"/>
                </a:solidFill>
                <a:cs typeface="B Zar" panose="00000400000000000000" pitchFamily="2" charset="-78"/>
              </a:rPr>
              <a:t>در </a:t>
            </a:r>
            <a:r>
              <a:rPr lang="fa-IR" sz="2800" b="1" dirty="0">
                <a:solidFill>
                  <a:prstClr val="white"/>
                </a:solidFill>
                <a:cs typeface="B Zar" panose="00000400000000000000" pitchFamily="2" charset="-78"/>
              </a:rPr>
              <a:t>این روش فرد را به خاطر انجام رفتاری نامطلوب برای مدتی معین از فرصت دریافت تقویت محروم می کنند. </a:t>
            </a:r>
            <a:endParaRPr lang="en-US" sz="2800" b="1" dirty="0" smtClean="0">
              <a:solidFill>
                <a:prstClr val="white"/>
              </a:solidFill>
              <a:cs typeface="B Zar" panose="00000400000000000000" pitchFamily="2" charset="-78"/>
            </a:endParaRPr>
          </a:p>
          <a:p>
            <a:pPr lvl="0" algn="r" rtl="1">
              <a:lnSpc>
                <a:spcPct val="150000"/>
              </a:lnSpc>
              <a:buNone/>
            </a:pPr>
            <a:r>
              <a:rPr lang="fa-IR" sz="2800" b="1" dirty="0" smtClean="0">
                <a:solidFill>
                  <a:srgbClr val="FF0000"/>
                </a:solidFill>
                <a:cs typeface="B Zar" panose="00000400000000000000" pitchFamily="2" charset="-78"/>
              </a:rPr>
              <a:t>این </a:t>
            </a:r>
            <a:r>
              <a:rPr lang="fa-IR" sz="2800" b="1" dirty="0">
                <a:solidFill>
                  <a:srgbClr val="FF0000"/>
                </a:solidFill>
                <a:cs typeface="B Zar" panose="00000400000000000000" pitchFamily="2" charset="-78"/>
              </a:rPr>
              <a:t>محروم کردن به دو صورت انجام می شود:</a:t>
            </a:r>
          </a:p>
          <a:p>
            <a:pPr lvl="0" algn="r" rtl="1">
              <a:lnSpc>
                <a:spcPct val="150000"/>
              </a:lnSpc>
              <a:buNone/>
            </a:pPr>
            <a:r>
              <a:rPr lang="fa-IR" sz="2800" b="1" dirty="0">
                <a:solidFill>
                  <a:srgbClr val="002060"/>
                </a:solidFill>
                <a:cs typeface="B Zar" panose="00000400000000000000" pitchFamily="2" charset="-78"/>
              </a:rPr>
              <a:t>1- یا فرد را از محیطی که در آن تقویت دریافت می کند بیرون می کنند.</a:t>
            </a:r>
          </a:p>
          <a:p>
            <a:pPr lvl="0" algn="r" rtl="1">
              <a:lnSpc>
                <a:spcPct val="150000"/>
              </a:lnSpc>
              <a:buNone/>
            </a:pPr>
            <a:r>
              <a:rPr lang="fa-IR" sz="2800" b="1" dirty="0">
                <a:solidFill>
                  <a:srgbClr val="002060"/>
                </a:solidFill>
                <a:cs typeface="B Zar" panose="00000400000000000000" pitchFamily="2" charset="-78"/>
              </a:rPr>
              <a:t>2- یا منبع تقویتی را از دسترسش دور می سازند.</a:t>
            </a:r>
            <a:endParaRPr lang="en-US" sz="2800" b="1" dirty="0">
              <a:solidFill>
                <a:srgbClr val="002060"/>
              </a:solidFill>
              <a:cs typeface="B Zar" panose="00000400000000000000" pitchFamily="2" charset="-78"/>
            </a:endParaRPr>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63</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6398746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pPr algn="ctr"/>
            <a:r>
              <a:rPr lang="fa-IR" b="1" dirty="0" smtClean="0">
                <a:solidFill>
                  <a:srgbClr val="FF0000"/>
                </a:solidFill>
                <a:cs typeface="B Zar" panose="00000400000000000000" pitchFamily="2" charset="-78"/>
              </a:rPr>
              <a:t>روش های منفی کاهش رفتار</a:t>
            </a:r>
            <a:endParaRPr lang="en-US" b="1" dirty="0">
              <a:solidFill>
                <a:srgbClr val="FF0000"/>
              </a:solidFill>
              <a:cs typeface="B Zar" panose="00000400000000000000" pitchFamily="2" charset="-78"/>
            </a:endParaRPr>
          </a:p>
        </p:txBody>
      </p:sp>
      <p:sp>
        <p:nvSpPr>
          <p:cNvPr id="3" name="Content Placeholder 2"/>
          <p:cNvSpPr>
            <a:spLocks noGrp="1"/>
          </p:cNvSpPr>
          <p:nvPr>
            <p:ph sz="quarter" idx="1"/>
          </p:nvPr>
        </p:nvSpPr>
        <p:spPr>
          <a:xfrm>
            <a:off x="680321" y="2116182"/>
            <a:ext cx="9613861" cy="4101738"/>
          </a:xfrm>
        </p:spPr>
        <p:style>
          <a:lnRef idx="3">
            <a:schemeClr val="lt1"/>
          </a:lnRef>
          <a:fillRef idx="1">
            <a:schemeClr val="accent5"/>
          </a:fillRef>
          <a:effectRef idx="1">
            <a:schemeClr val="accent5"/>
          </a:effectRef>
          <a:fontRef idx="minor">
            <a:schemeClr val="lt1"/>
          </a:fontRef>
        </p:style>
        <p:txBody>
          <a:bodyPr>
            <a:noAutofit/>
          </a:bodyPr>
          <a:lstStyle/>
          <a:p>
            <a:pPr algn="r" rtl="1">
              <a:lnSpc>
                <a:spcPct val="150000"/>
              </a:lnSpc>
            </a:pPr>
            <a:r>
              <a:rPr lang="fa-IR" sz="2800" b="1" dirty="0" smtClean="0">
                <a:solidFill>
                  <a:srgbClr val="FFFF00"/>
                </a:solidFill>
                <a:cs typeface="B Zar" panose="00000400000000000000" pitchFamily="2" charset="-78"/>
              </a:rPr>
              <a:t>جریمه کردن</a:t>
            </a:r>
          </a:p>
          <a:p>
            <a:pPr algn="r" rtl="1">
              <a:lnSpc>
                <a:spcPct val="150000"/>
              </a:lnSpc>
              <a:buNone/>
            </a:pPr>
            <a:r>
              <a:rPr lang="fa-IR" sz="2800" b="1" dirty="0" smtClean="0">
                <a:cs typeface="B Zar" panose="00000400000000000000" pitchFamily="2" charset="-78"/>
              </a:rPr>
              <a:t>این روش به حذف مقداری از تقویت کننده های یک فرد در ازای رفتار نامطلوبی که انجام داده است گفته می شود. </a:t>
            </a:r>
          </a:p>
          <a:p>
            <a:pPr algn="r" rtl="1">
              <a:lnSpc>
                <a:spcPct val="150000"/>
              </a:lnSpc>
              <a:buNone/>
            </a:pPr>
            <a:r>
              <a:rPr lang="fa-IR" sz="2800" b="1" dirty="0" smtClean="0">
                <a:cs typeface="B Zar" panose="00000400000000000000" pitchFamily="2" charset="-78"/>
              </a:rPr>
              <a:t>شرط استفاده از این روش آن است که فرد قبلا مدتی تقویت شده باشد تا بعد بتوان مقداری از تقویت کننده های دریافتی او را پس از انجام رفتار نامطلوب از او پس گرفت.</a:t>
            </a: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64</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35776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83772"/>
            <a:ext cx="9613861" cy="1227908"/>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228600" lvl="0" indent="-228600" algn="ctr" rtl="1">
              <a:lnSpc>
                <a:spcPct val="200000"/>
              </a:lnSpc>
              <a:spcBef>
                <a:spcPts val="1000"/>
              </a:spcBef>
            </a:pPr>
            <a:r>
              <a:rPr lang="fa-IR" b="1" dirty="0">
                <a:solidFill>
                  <a:srgbClr val="FFFF00"/>
                </a:solidFill>
                <a:cs typeface="B Zar" panose="00000400000000000000" pitchFamily="2" charset="-78"/>
              </a:rPr>
              <a:t>جبران کردن</a:t>
            </a:r>
            <a:br>
              <a:rPr lang="fa-IR" b="1" dirty="0">
                <a:solidFill>
                  <a:srgbClr val="FFFF00"/>
                </a:solidFill>
                <a:cs typeface="B Zar" panose="00000400000000000000" pitchFamily="2" charset="-78"/>
              </a:rPr>
            </a:br>
            <a:endParaRPr lang="en-US" dirty="0"/>
          </a:p>
        </p:txBody>
      </p:sp>
      <p:sp>
        <p:nvSpPr>
          <p:cNvPr id="3" name="Content Placeholder 2"/>
          <p:cNvSpPr>
            <a:spLocks noGrp="1"/>
          </p:cNvSpPr>
          <p:nvPr>
            <p:ph idx="1"/>
          </p:nvPr>
        </p:nvSpPr>
        <p:spPr>
          <a:xfrm>
            <a:off x="680321" y="2336873"/>
            <a:ext cx="9613861" cy="389411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lvl="0" algn="r" rtl="1">
              <a:lnSpc>
                <a:spcPct val="200000"/>
              </a:lnSpc>
              <a:buNone/>
            </a:pPr>
            <a:r>
              <a:rPr lang="fa-IR" sz="3200" b="1" dirty="0" smtClean="0">
                <a:solidFill>
                  <a:prstClr val="white"/>
                </a:solidFill>
                <a:cs typeface="B Zar" panose="00000400000000000000" pitchFamily="2" charset="-78"/>
              </a:rPr>
              <a:t>در </a:t>
            </a:r>
            <a:r>
              <a:rPr lang="fa-IR" sz="3200" b="1" dirty="0">
                <a:solidFill>
                  <a:prstClr val="white"/>
                </a:solidFill>
                <a:cs typeface="B Zar" panose="00000400000000000000" pitchFamily="2" charset="-78"/>
              </a:rPr>
              <a:t>این روش وقتی که فرد مرتکب رفتاری نامطلوب می شود او را وامیدارند تا برای جبران عمل خلاف خود آن را اصلاح کند</a:t>
            </a:r>
            <a:r>
              <a:rPr lang="fa-IR" sz="3200" b="1" dirty="0" smtClean="0">
                <a:solidFill>
                  <a:prstClr val="white"/>
                </a:solidFill>
                <a:cs typeface="B Zar" panose="00000400000000000000" pitchFamily="2" charset="-78"/>
              </a:rPr>
              <a:t>.</a:t>
            </a:r>
            <a:endParaRPr lang="en-US" sz="3200" b="1" dirty="0" smtClean="0">
              <a:solidFill>
                <a:prstClr val="white"/>
              </a:solidFill>
              <a:cs typeface="B Zar" panose="00000400000000000000" pitchFamily="2" charset="-78"/>
            </a:endParaRPr>
          </a:p>
          <a:p>
            <a:pPr lvl="0" algn="r" rtl="1">
              <a:lnSpc>
                <a:spcPct val="200000"/>
              </a:lnSpc>
              <a:buNone/>
            </a:pPr>
            <a:r>
              <a:rPr lang="fa-IR" sz="3200" b="1" dirty="0" smtClean="0">
                <a:solidFill>
                  <a:prstClr val="white"/>
                </a:solidFill>
                <a:cs typeface="B Zar" panose="00000400000000000000" pitchFamily="2" charset="-78"/>
              </a:rPr>
              <a:t> </a:t>
            </a:r>
            <a:r>
              <a:rPr lang="fa-IR" sz="3200" b="1" dirty="0">
                <a:solidFill>
                  <a:prstClr val="white"/>
                </a:solidFill>
                <a:cs typeface="B Zar" panose="00000400000000000000" pitchFamily="2" charset="-78"/>
              </a:rPr>
              <a:t>هدف این است که مددجو برای رفتار نامناسب خود قبول مسئولیت نماید.</a:t>
            </a:r>
            <a:endParaRPr lang="en-US" sz="3200" b="1" dirty="0">
              <a:solidFill>
                <a:prstClr val="white"/>
              </a:solidFill>
              <a:cs typeface="B Zar" panose="00000400000000000000" pitchFamily="2" charset="-78"/>
            </a:endParaRPr>
          </a:p>
          <a:p>
            <a:pPr algn="r" rtl="1"/>
            <a:endParaRPr lang="en-US" sz="3200"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3368774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fa-IR" b="1" dirty="0" smtClean="0">
                <a:solidFill>
                  <a:srgbClr val="FFFF00"/>
                </a:solidFill>
                <a:cs typeface="B Zar" panose="00000400000000000000" pitchFamily="2" charset="-78"/>
              </a:rPr>
              <a:t>روش های منفی کاهش رفتار</a:t>
            </a:r>
            <a:endParaRPr lang="en-US" b="1" dirty="0">
              <a:solidFill>
                <a:srgbClr val="FFFF00"/>
              </a:solidFill>
              <a:cs typeface="B Zar" panose="00000400000000000000" pitchFamily="2" charset="-78"/>
            </a:endParaRPr>
          </a:p>
        </p:txBody>
      </p:sp>
      <p:sp>
        <p:nvSpPr>
          <p:cNvPr id="3" name="Content Placeholder 2"/>
          <p:cNvSpPr>
            <a:spLocks noGrp="1"/>
          </p:cNvSpPr>
          <p:nvPr>
            <p:ph sz="quarter" idx="1"/>
          </p:nvPr>
        </p:nvSpPr>
        <p:spPr>
          <a:xfrm>
            <a:off x="680321" y="1907177"/>
            <a:ext cx="9613861" cy="4532812"/>
          </a:xfrm>
        </p:spPr>
        <p:style>
          <a:lnRef idx="3">
            <a:schemeClr val="lt1"/>
          </a:lnRef>
          <a:fillRef idx="1">
            <a:schemeClr val="accent5"/>
          </a:fillRef>
          <a:effectRef idx="1">
            <a:schemeClr val="accent5"/>
          </a:effectRef>
          <a:fontRef idx="minor">
            <a:schemeClr val="lt1"/>
          </a:fontRef>
        </p:style>
        <p:txBody>
          <a:bodyPr>
            <a:normAutofit/>
          </a:bodyPr>
          <a:lstStyle/>
          <a:p>
            <a:pPr algn="just" rtl="1">
              <a:lnSpc>
                <a:spcPct val="150000"/>
              </a:lnSpc>
            </a:pPr>
            <a:r>
              <a:rPr lang="fa-IR" sz="4400" b="1" dirty="0" smtClean="0">
                <a:solidFill>
                  <a:srgbClr val="FFFF00"/>
                </a:solidFill>
                <a:cs typeface="B Zar" panose="00000400000000000000" pitchFamily="2" charset="-78"/>
              </a:rPr>
              <a:t>تنبیه</a:t>
            </a:r>
          </a:p>
          <a:p>
            <a:pPr algn="just" rtl="1">
              <a:lnSpc>
                <a:spcPct val="150000"/>
              </a:lnSpc>
              <a:buNone/>
            </a:pPr>
            <a:r>
              <a:rPr lang="fa-IR" sz="3600" b="1" dirty="0" smtClean="0">
                <a:cs typeface="B Zar" panose="00000400000000000000" pitchFamily="2" charset="-78"/>
              </a:rPr>
              <a:t>تنبیه ارائه یک محرک آزارنده یا یک تقویت کننده منفی به دنبال یک رفتار نامطلوب است که نتیجه اش ضعیف شدن یا کاهش احتمال بروز آن رفتار است. </a:t>
            </a:r>
            <a:endParaRPr lang="en-US" sz="36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40582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marL="228600" lvl="0" indent="-228600" algn="ctr" rtl="1">
              <a:lnSpc>
                <a:spcPct val="150000"/>
              </a:lnSpc>
              <a:spcBef>
                <a:spcPts val="1000"/>
              </a:spcBef>
            </a:pPr>
            <a:r>
              <a:rPr lang="fa-IR" sz="4400" b="1" dirty="0">
                <a:solidFill>
                  <a:srgbClr val="FFFF00"/>
                </a:solidFill>
                <a:cs typeface="B Zar" panose="00000400000000000000" pitchFamily="2" charset="-78"/>
              </a:rPr>
              <a:t>تنبیه</a:t>
            </a:r>
            <a:br>
              <a:rPr lang="fa-IR" sz="4400" b="1" dirty="0">
                <a:solidFill>
                  <a:srgbClr val="FFFF00"/>
                </a:solidFill>
                <a:cs typeface="B Zar" panose="00000400000000000000" pitchFamily="2" charset="-78"/>
              </a:rPr>
            </a:br>
            <a:endParaRPr lang="en-US" dirty="0"/>
          </a:p>
        </p:txBody>
      </p:sp>
      <p:sp>
        <p:nvSpPr>
          <p:cNvPr id="3" name="Content Placeholder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lvl="0" algn="just" rtl="1">
              <a:lnSpc>
                <a:spcPct val="200000"/>
              </a:lnSpc>
              <a:buNone/>
            </a:pPr>
            <a:r>
              <a:rPr lang="fa-IR" sz="3200" b="1" dirty="0">
                <a:solidFill>
                  <a:prstClr val="white"/>
                </a:solidFill>
                <a:cs typeface="B Zar" panose="00000400000000000000" pitchFamily="2" charset="-78"/>
              </a:rPr>
              <a:t>محرک آزاردهنده را محرک تنبیه کننده نیز می </a:t>
            </a:r>
            <a:r>
              <a:rPr lang="fa-IR" sz="3200" b="1" dirty="0" smtClean="0">
                <a:solidFill>
                  <a:prstClr val="white"/>
                </a:solidFill>
                <a:cs typeface="B Zar" panose="00000400000000000000" pitchFamily="2" charset="-78"/>
              </a:rPr>
              <a:t>نامند</a:t>
            </a:r>
            <a:endParaRPr lang="en-US" sz="3200" b="1" dirty="0" smtClean="0">
              <a:solidFill>
                <a:prstClr val="white"/>
              </a:solidFill>
              <a:cs typeface="B Zar" panose="00000400000000000000" pitchFamily="2" charset="-78"/>
            </a:endParaRPr>
          </a:p>
          <a:p>
            <a:pPr lvl="0" algn="just" rtl="1">
              <a:lnSpc>
                <a:spcPct val="200000"/>
              </a:lnSpc>
              <a:buNone/>
            </a:pPr>
            <a:r>
              <a:rPr lang="fa-IR" sz="3200" b="1" dirty="0" smtClean="0">
                <a:solidFill>
                  <a:prstClr val="white"/>
                </a:solidFill>
                <a:cs typeface="B Zar" panose="00000400000000000000" pitchFamily="2" charset="-78"/>
              </a:rPr>
              <a:t>این </a:t>
            </a:r>
            <a:r>
              <a:rPr lang="fa-IR" sz="3200" b="1" dirty="0">
                <a:solidFill>
                  <a:prstClr val="white"/>
                </a:solidFill>
                <a:cs typeface="B Zar" panose="00000400000000000000" pitchFamily="2" charset="-78"/>
              </a:rPr>
              <a:t>همان محرکی است که اگر رفتاری از جاندار سبب دور شدن یا جلوگیری از وقوع آن بشود نتیجه اش افزایش فراوانی آن رفتار است.</a:t>
            </a:r>
            <a:endParaRPr lang="en-US" sz="3200" b="1" dirty="0">
              <a:solidFill>
                <a:prstClr val="white"/>
              </a:solidFill>
              <a:cs typeface="B Zar" panose="00000400000000000000" pitchFamily="2" charset="-78"/>
            </a:endParaRPr>
          </a:p>
          <a:p>
            <a:pPr algn="r" rtl="1"/>
            <a:endParaRPr lang="en-US" sz="32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8903606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3">
            <a:schemeClr val="lt1"/>
          </a:lnRef>
          <a:fillRef idx="1">
            <a:schemeClr val="accent1"/>
          </a:fillRef>
          <a:effectRef idx="1">
            <a:schemeClr val="accent1"/>
          </a:effectRef>
          <a:fontRef idx="minor">
            <a:schemeClr val="lt1"/>
          </a:fontRef>
        </p:style>
        <p:txBody>
          <a:bodyPr/>
          <a:lstStyle/>
          <a:p>
            <a:pPr algn="ctr"/>
            <a:r>
              <a:rPr lang="fa-IR" sz="7200" b="1" dirty="0" smtClean="0">
                <a:solidFill>
                  <a:schemeClr val="bg1"/>
                </a:solidFill>
                <a:cs typeface="B Zar" panose="00000400000000000000" pitchFamily="2" charset="-78"/>
              </a:rPr>
              <a:t> مراحل </a:t>
            </a:r>
            <a:r>
              <a:rPr lang="fa-IR" sz="7200" b="1" dirty="0">
                <a:solidFill>
                  <a:schemeClr val="bg1"/>
                </a:solidFill>
                <a:cs typeface="B Zar" panose="00000400000000000000" pitchFamily="2" charset="-78"/>
              </a:rPr>
              <a:t>تغییر </a:t>
            </a:r>
            <a:r>
              <a:rPr lang="fa-IR" sz="7200" b="1" dirty="0" smtClean="0">
                <a:solidFill>
                  <a:schemeClr val="bg1"/>
                </a:solidFill>
                <a:cs typeface="B Zar" panose="00000400000000000000" pitchFamily="2" charset="-78"/>
              </a:rPr>
              <a:t>رفتارخود</a:t>
            </a:r>
            <a:endParaRPr lang="en-US" sz="7200" dirty="0">
              <a:solidFill>
                <a:schemeClr val="bg1"/>
              </a:solidFill>
            </a:endParaRP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07" y="4439478"/>
            <a:ext cx="10907484" cy="168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31497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pPr algn="ctr"/>
            <a:r>
              <a:rPr lang="fa-IR" sz="4400" b="1" dirty="0">
                <a:solidFill>
                  <a:prstClr val="white"/>
                </a:solidFill>
                <a:cs typeface="B Zar" panose="00000400000000000000" pitchFamily="2" charset="-78"/>
              </a:rPr>
              <a:t>الف: مرحله پیش‌اندیشی</a:t>
            </a:r>
            <a:endParaRPr lang="en-US" dirty="0"/>
          </a:p>
        </p:txBody>
      </p:sp>
      <p:sp>
        <p:nvSpPr>
          <p:cNvPr id="3" name="Content Placeholder 2"/>
          <p:cNvSpPr>
            <a:spLocks noGrp="1"/>
          </p:cNvSpPr>
          <p:nvPr>
            <p:ph idx="1"/>
          </p:nvPr>
        </p:nvSpPr>
        <p:spPr>
          <a:xfrm>
            <a:off x="680321" y="2336872"/>
            <a:ext cx="9613861" cy="403780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r" rtl="1"/>
            <a:r>
              <a:rPr lang="fa-IR" sz="3600" b="1" dirty="0" smtClean="0">
                <a:solidFill>
                  <a:srgbClr val="FFC000"/>
                </a:solidFill>
                <a:cs typeface="B Zar" panose="00000400000000000000" pitchFamily="2" charset="-78"/>
              </a:rPr>
              <a:t>مشخصات: </a:t>
            </a:r>
            <a:endParaRPr lang="fa-IR" sz="3600" b="1" dirty="0">
              <a:solidFill>
                <a:srgbClr val="FFC000"/>
              </a:solidFill>
              <a:cs typeface="B Zar" panose="00000400000000000000" pitchFamily="2" charset="-78"/>
            </a:endParaRPr>
          </a:p>
          <a:p>
            <a:pPr algn="r" rtl="1"/>
            <a:r>
              <a:rPr lang="fa-IR" sz="2800" b="1" dirty="0">
                <a:cs typeface="B Zar" panose="00000400000000000000" pitchFamily="2" charset="-78"/>
              </a:rPr>
              <a:t>انکار</a:t>
            </a:r>
          </a:p>
          <a:p>
            <a:pPr algn="r" rtl="1"/>
            <a:r>
              <a:rPr lang="fa-IR" sz="2800" b="1" dirty="0">
                <a:cs typeface="B Zar" panose="00000400000000000000" pitchFamily="2" charset="-78"/>
              </a:rPr>
              <a:t>ناآگاهی از مسئله</a:t>
            </a:r>
          </a:p>
          <a:p>
            <a:pPr algn="r" rtl="1"/>
            <a:r>
              <a:rPr lang="fa-IR" sz="3600" b="1" dirty="0" smtClean="0">
                <a:solidFill>
                  <a:srgbClr val="FFC000"/>
                </a:solidFill>
                <a:cs typeface="B Zar" panose="00000400000000000000" pitchFamily="2" charset="-78"/>
              </a:rPr>
              <a:t>استراتژی‌ها: </a:t>
            </a:r>
            <a:endParaRPr lang="fa-IR" sz="3600" b="1" dirty="0">
              <a:solidFill>
                <a:srgbClr val="FFC000"/>
              </a:solidFill>
              <a:cs typeface="B Zar" panose="00000400000000000000" pitchFamily="2" charset="-78"/>
            </a:endParaRPr>
          </a:p>
          <a:p>
            <a:pPr algn="r" rtl="1"/>
            <a:r>
              <a:rPr lang="fa-IR" sz="2800" b="1" dirty="0">
                <a:cs typeface="B Zar" panose="00000400000000000000" pitchFamily="2" charset="-78"/>
              </a:rPr>
              <a:t>در رفتار خود تجدیدنظر کنید</a:t>
            </a:r>
          </a:p>
          <a:p>
            <a:pPr algn="r" rtl="1"/>
            <a:r>
              <a:rPr lang="fa-IR" sz="2800" b="1" dirty="0">
                <a:cs typeface="B Zar" panose="00000400000000000000" pitchFamily="2" charset="-78"/>
              </a:rPr>
              <a:t>خود و اقدامات خود را تجزیه ‌و تحلیل کنید</a:t>
            </a:r>
          </a:p>
          <a:p>
            <a:pPr algn="r" rtl="1"/>
            <a:r>
              <a:rPr lang="fa-IR" sz="2800" b="1" dirty="0">
                <a:cs typeface="B Zar" panose="00000400000000000000" pitchFamily="2" charset="-78"/>
              </a:rPr>
              <a:t>ارزیابی خطرات رفتار فعلی</a:t>
            </a: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69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44295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ctr"/>
            <a:r>
              <a:rPr lang="fa-IR" sz="4000" b="1" dirty="0" smtClean="0">
                <a:solidFill>
                  <a:schemeClr val="bg1"/>
                </a:solidFill>
                <a:cs typeface="B Zar" panose="00000400000000000000" pitchFamily="2" charset="-78"/>
              </a:rPr>
              <a:t>تعریف و انواع رفتار</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
          </p:nvPr>
        </p:nvSpPr>
        <p:spPr>
          <a:xfrm>
            <a:off x="680321" y="1854926"/>
            <a:ext cx="9613861" cy="4702627"/>
          </a:xfrm>
        </p:spPr>
        <p:style>
          <a:lnRef idx="3">
            <a:schemeClr val="lt1"/>
          </a:lnRef>
          <a:fillRef idx="1">
            <a:schemeClr val="accent3"/>
          </a:fillRef>
          <a:effectRef idx="1">
            <a:schemeClr val="accent3"/>
          </a:effectRef>
          <a:fontRef idx="minor">
            <a:schemeClr val="lt1"/>
          </a:fontRef>
        </p:style>
        <p:txBody>
          <a:bodyPr>
            <a:normAutofit fontScale="55000" lnSpcReduction="20000"/>
          </a:bodyPr>
          <a:lstStyle/>
          <a:p>
            <a:pPr algn="just" rtl="1">
              <a:lnSpc>
                <a:spcPct val="150000"/>
              </a:lnSpc>
            </a:pPr>
            <a:r>
              <a:rPr lang="fa-IR" sz="6400" b="1" dirty="0" smtClean="0">
                <a:solidFill>
                  <a:srgbClr val="FFFF00"/>
                </a:solidFill>
                <a:cs typeface="B Zar" panose="00000400000000000000" pitchFamily="2" charset="-78"/>
              </a:rPr>
              <a:t>تعریف رفتار</a:t>
            </a:r>
          </a:p>
          <a:p>
            <a:pPr algn="just" rtl="1">
              <a:lnSpc>
                <a:spcPct val="150000"/>
              </a:lnSpc>
              <a:buNone/>
            </a:pPr>
            <a:r>
              <a:rPr lang="fa-IR" sz="5800" b="1" dirty="0" smtClean="0">
                <a:cs typeface="B Zar" panose="00000400000000000000" pitchFamily="2" charset="-78"/>
              </a:rPr>
              <a:t>واکنش ارگانیزم در برابر محرک های درونی و بیرونی</a:t>
            </a:r>
          </a:p>
          <a:p>
            <a:pPr algn="just" rtl="1">
              <a:lnSpc>
                <a:spcPct val="150000"/>
              </a:lnSpc>
              <a:buNone/>
            </a:pPr>
            <a:r>
              <a:rPr lang="fa-IR" sz="5800" b="1" dirty="0" smtClean="0">
                <a:cs typeface="B Zar" panose="00000400000000000000" pitchFamily="2" charset="-78"/>
              </a:rPr>
              <a:t>با دو ویژگی مشاهده پذیر/اندازه پذیر بودن</a:t>
            </a:r>
          </a:p>
          <a:p>
            <a:pPr algn="just" rtl="1">
              <a:lnSpc>
                <a:spcPct val="150000"/>
              </a:lnSpc>
              <a:buNone/>
            </a:pPr>
            <a:r>
              <a:rPr lang="fa-IR" sz="5200" b="1" dirty="0" smtClean="0">
                <a:solidFill>
                  <a:schemeClr val="bg1"/>
                </a:solidFill>
                <a:cs typeface="B Zar" panose="00000400000000000000" pitchFamily="2" charset="-78"/>
              </a:rPr>
              <a:t>راه رفتن</a:t>
            </a:r>
          </a:p>
          <a:p>
            <a:pPr algn="just" rtl="1">
              <a:lnSpc>
                <a:spcPct val="150000"/>
              </a:lnSpc>
              <a:buNone/>
            </a:pPr>
            <a:r>
              <a:rPr lang="fa-IR" sz="5200" b="1" dirty="0" smtClean="0">
                <a:solidFill>
                  <a:schemeClr val="bg1"/>
                </a:solidFill>
                <a:cs typeface="B Zar" panose="00000400000000000000" pitchFamily="2" charset="-78"/>
              </a:rPr>
              <a:t>سکوت کردن</a:t>
            </a:r>
          </a:p>
          <a:p>
            <a:pPr algn="just" rtl="1">
              <a:lnSpc>
                <a:spcPct val="150000"/>
              </a:lnSpc>
              <a:buNone/>
            </a:pPr>
            <a:r>
              <a:rPr lang="fa-IR" sz="5200" b="1" dirty="0" smtClean="0">
                <a:solidFill>
                  <a:schemeClr val="bg1"/>
                </a:solidFill>
                <a:cs typeface="B Zar" panose="00000400000000000000" pitchFamily="2" charset="-78"/>
              </a:rPr>
              <a:t>فکر کردن</a:t>
            </a:r>
          </a:p>
          <a:p>
            <a:pPr algn="just" rtl="1">
              <a:lnSpc>
                <a:spcPct val="150000"/>
              </a:lnSpc>
              <a:buNone/>
            </a:pPr>
            <a:endParaRPr lang="fa-IR" sz="5200" b="1" dirty="0" smtClean="0">
              <a:solidFill>
                <a:srgbClr val="FFC000"/>
              </a:solidFill>
              <a:cs typeface="B Zar" panose="00000400000000000000" pitchFamily="2" charset="-78"/>
            </a:endParaRPr>
          </a:p>
          <a:p>
            <a:pPr algn="just" rtl="1">
              <a:buNone/>
            </a:pPr>
            <a:endParaRPr lang="fa-IR" sz="3600" b="1" dirty="0" smtClean="0">
              <a:solidFill>
                <a:schemeClr val="accent1"/>
              </a:solidFill>
            </a:endParaRPr>
          </a:p>
          <a:p>
            <a:pPr algn="just" rtl="1">
              <a:buNone/>
            </a:pPr>
            <a:endParaRPr lang="en-US"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56" y="4729573"/>
            <a:ext cx="4497162"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48402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Autofit/>
          </a:bodyPr>
          <a:lstStyle/>
          <a:p>
            <a:pPr marL="228600" lvl="0" indent="-228600" algn="ctr" rtl="1">
              <a:spcBef>
                <a:spcPts val="1000"/>
              </a:spcBef>
            </a:pPr>
            <a:r>
              <a:rPr lang="en-US" sz="4400" b="1" dirty="0">
                <a:solidFill>
                  <a:prstClr val="white"/>
                </a:solidFill>
                <a:cs typeface="B Zar" panose="00000400000000000000" pitchFamily="2" charset="-78"/>
              </a:rPr>
              <a:t/>
            </a:r>
            <a:br>
              <a:rPr lang="en-US" sz="4400" b="1" dirty="0">
                <a:solidFill>
                  <a:prstClr val="white"/>
                </a:solidFill>
                <a:cs typeface="B Zar" panose="00000400000000000000" pitchFamily="2" charset="-78"/>
              </a:rPr>
            </a:br>
            <a:r>
              <a:rPr lang="fa-IR" sz="4400" b="1" dirty="0">
                <a:solidFill>
                  <a:prstClr val="white"/>
                </a:solidFill>
                <a:cs typeface="B Zar" panose="00000400000000000000" pitchFamily="2" charset="-78"/>
              </a:rPr>
              <a:t>الف: مرحله پیش‌اندیشی</a:t>
            </a:r>
            <a:br>
              <a:rPr lang="fa-IR" sz="4400" b="1" dirty="0">
                <a:solidFill>
                  <a:prstClr val="white"/>
                </a:solidFill>
                <a:cs typeface="B Zar" panose="00000400000000000000" pitchFamily="2" charset="-78"/>
              </a:rPr>
            </a:br>
            <a:endParaRPr lang="en-US" sz="4400" b="1" dirty="0">
              <a:cs typeface="B Zar" panose="00000400000000000000" pitchFamily="2" charset="-78"/>
            </a:endParaRPr>
          </a:p>
        </p:txBody>
      </p:sp>
      <p:sp>
        <p:nvSpPr>
          <p:cNvPr id="3" name="Content Placeholder 2"/>
          <p:cNvSpPr>
            <a:spLocks noGrp="1"/>
          </p:cNvSpPr>
          <p:nvPr>
            <p:ph idx="1"/>
          </p:nvPr>
        </p:nvSpPr>
        <p:spPr>
          <a:xfrm>
            <a:off x="680321" y="2336873"/>
            <a:ext cx="9613861" cy="3867984"/>
          </a:xfrm>
        </p:spPr>
        <p:txBody>
          <a:bodyPr>
            <a:normAutofit/>
          </a:bodyPr>
          <a:lstStyle/>
          <a:p>
            <a:pPr algn="r" rtl="1">
              <a:lnSpc>
                <a:spcPct val="150000"/>
              </a:lnSpc>
            </a:pPr>
            <a:r>
              <a:rPr lang="fa-IR" sz="3000" b="1" dirty="0" smtClean="0">
                <a:cs typeface="B Zar" panose="00000400000000000000" pitchFamily="2" charset="-78"/>
              </a:rPr>
              <a:t>اولین </a:t>
            </a:r>
            <a:r>
              <a:rPr lang="fa-IR" sz="3000" b="1" dirty="0">
                <a:cs typeface="B Zar" panose="00000400000000000000" pitchFamily="2" charset="-78"/>
              </a:rPr>
              <a:t>مرحله از تغییر به‌عنوان پیش‌اندیشی شناخته می‌شود</a:t>
            </a:r>
            <a:r>
              <a:rPr lang="fa-IR" sz="3000" b="1" dirty="0" smtClean="0">
                <a:cs typeface="B Zar" panose="00000400000000000000" pitchFamily="2" charset="-78"/>
              </a:rPr>
              <a:t>.</a:t>
            </a:r>
          </a:p>
          <a:p>
            <a:pPr algn="r" rtl="1">
              <a:lnSpc>
                <a:spcPct val="150000"/>
              </a:lnSpc>
            </a:pPr>
            <a:r>
              <a:rPr lang="fa-IR" sz="3000" b="1" dirty="0" smtClean="0">
                <a:cs typeface="B Zar" panose="00000400000000000000" pitchFamily="2" charset="-78"/>
              </a:rPr>
              <a:t> </a:t>
            </a:r>
            <a:r>
              <a:rPr lang="fa-IR" sz="3000" b="1" dirty="0">
                <a:cs typeface="B Zar" panose="00000400000000000000" pitchFamily="2" charset="-78"/>
              </a:rPr>
              <a:t>در مرحله پیش‌اندیشی، مردم تغییر را در نظر نمی‌گیرند. افرادی که در این مرحله هستند اغلب “در انکار” توصیف می‌شوند، زیرا آن‌ها ادعا می‌کنند که رفتار آن‌ها مشکلی ندارد. </a:t>
            </a:r>
            <a:endParaRPr lang="en-US" sz="30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70</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22284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pPr algn="ctr"/>
            <a:r>
              <a:rPr lang="fa-IR" sz="3200" b="1" dirty="0">
                <a:cs typeface="B Zar" panose="00000400000000000000" pitchFamily="2" charset="-78"/>
              </a:rPr>
              <a:t>الف: مرحله پیش‌اندیشی</a:t>
            </a:r>
            <a:br>
              <a:rPr lang="fa-IR" sz="3200" b="1" dirty="0">
                <a:cs typeface="B Zar" panose="00000400000000000000" pitchFamily="2" charset="-78"/>
              </a:rPr>
            </a:br>
            <a:endParaRPr lang="en-US" sz="3200" b="1" dirty="0">
              <a:cs typeface="B Zar" panose="00000400000000000000" pitchFamily="2" charset="-78"/>
            </a:endParaRPr>
          </a:p>
        </p:txBody>
      </p:sp>
      <p:sp>
        <p:nvSpPr>
          <p:cNvPr id="3" name="Content Placeholder 2"/>
          <p:cNvSpPr>
            <a:spLocks noGrp="1"/>
          </p:cNvSpPr>
          <p:nvPr>
            <p:ph idx="1"/>
          </p:nvPr>
        </p:nvSpPr>
        <p:spPr/>
        <p:txBody>
          <a:bodyPr>
            <a:normAutofit/>
          </a:bodyPr>
          <a:lstStyle/>
          <a:p>
            <a:pPr lvl="0" algn="r" rtl="1">
              <a:lnSpc>
                <a:spcPct val="150000"/>
              </a:lnSpc>
            </a:pPr>
            <a:r>
              <a:rPr lang="fa-IR" sz="2800" b="1" dirty="0">
                <a:solidFill>
                  <a:prstClr val="white"/>
                </a:solidFill>
                <a:cs typeface="B Zar" panose="00000400000000000000" pitchFamily="2" charset="-78"/>
              </a:rPr>
              <a:t>در بعضی موارد، افراد در این مرحله نمی‌فهمند که رفتار آن‌ها آسیب‌رسان است، یا در مورد از عواقب اعمال خود کم‌اطلاع هستند</a:t>
            </a:r>
            <a:r>
              <a:rPr lang="fa-IR" sz="2800" b="1" dirty="0" smtClean="0">
                <a:solidFill>
                  <a:prstClr val="white"/>
                </a:solidFill>
                <a:cs typeface="B Zar" panose="00000400000000000000" pitchFamily="2" charset="-78"/>
              </a:rPr>
              <a:t>.</a:t>
            </a:r>
          </a:p>
          <a:p>
            <a:pPr lvl="0" algn="r" rtl="1">
              <a:lnSpc>
                <a:spcPct val="150000"/>
              </a:lnSpc>
            </a:pPr>
            <a:r>
              <a:rPr lang="fa-IR" sz="2800" b="1" dirty="0" smtClean="0">
                <a:solidFill>
                  <a:prstClr val="white"/>
                </a:solidFill>
                <a:cs typeface="B Zar" panose="00000400000000000000" pitchFamily="2" charset="-78"/>
              </a:rPr>
              <a:t> </a:t>
            </a:r>
            <a:r>
              <a:rPr lang="fa-IR" sz="2800" b="1" dirty="0">
                <a:solidFill>
                  <a:prstClr val="white"/>
                </a:solidFill>
                <a:cs typeface="B Zar" panose="00000400000000000000" pitchFamily="2" charset="-78"/>
              </a:rPr>
              <a:t>اگر در این مرحله هستید، ممکن است احساس کناره‌گیری از وضعیت فعلی خود را داشته باشید یا باور داشته باشید که هیچ کنترلی بر رفتار خود ندارید.</a:t>
            </a:r>
          </a:p>
          <a:p>
            <a:pPr algn="r" rtl="1">
              <a:lnSpc>
                <a:spcPct val="150000"/>
              </a:lnSpc>
            </a:pPr>
            <a:endParaRPr lang="en-US" sz="2800"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794466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fa-IR" b="1" dirty="0">
                <a:cs typeface="B Zar" panose="00000400000000000000" pitchFamily="2" charset="-78"/>
              </a:rPr>
              <a:t>الف: مرحله پیش‌اندیشی</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r" rtl="1">
              <a:lnSpc>
                <a:spcPct val="150000"/>
              </a:lnSpc>
            </a:pPr>
            <a:r>
              <a:rPr lang="fa-IR" sz="3200" b="1" dirty="0">
                <a:latin typeface="iransans"/>
                <a:cs typeface="B Zar" panose="00000400000000000000" pitchFamily="2" charset="-78"/>
              </a:rPr>
              <a:t>اگر در این مرحله هستید، با پرسیدن چند سؤال از خود شروع کنید</a:t>
            </a:r>
            <a:r>
              <a:rPr lang="fa-IR" sz="3200" b="1" dirty="0" smtClean="0">
                <a:latin typeface="iransans"/>
                <a:cs typeface="B Zar" panose="00000400000000000000" pitchFamily="2" charset="-78"/>
              </a:rPr>
              <a:t>.</a:t>
            </a:r>
          </a:p>
          <a:p>
            <a:pPr algn="r" rtl="1">
              <a:lnSpc>
                <a:spcPct val="150000"/>
              </a:lnSpc>
            </a:pPr>
            <a:r>
              <a:rPr lang="fa-IR" sz="3200" b="1" dirty="0" smtClean="0">
                <a:latin typeface="iransans"/>
                <a:cs typeface="B Zar" panose="00000400000000000000" pitchFamily="2" charset="-78"/>
              </a:rPr>
              <a:t> </a:t>
            </a:r>
            <a:r>
              <a:rPr lang="fa-IR" sz="3200" b="1" dirty="0">
                <a:latin typeface="iransans"/>
                <a:cs typeface="B Zar" panose="00000400000000000000" pitchFamily="2" charset="-78"/>
              </a:rPr>
              <a:t>آیا تابه‌حال سعی کرده‌اید این رفتار را در گذشته تغییر دهید؟ </a:t>
            </a:r>
            <a:endParaRPr lang="fa-IR" sz="3200" b="1" dirty="0" smtClean="0">
              <a:latin typeface="iransans"/>
              <a:cs typeface="B Zar" panose="00000400000000000000" pitchFamily="2" charset="-78"/>
            </a:endParaRPr>
          </a:p>
          <a:p>
            <a:pPr algn="r" rtl="1">
              <a:lnSpc>
                <a:spcPct val="150000"/>
              </a:lnSpc>
            </a:pPr>
            <a:r>
              <a:rPr lang="fa-IR" sz="3200" b="1" dirty="0" smtClean="0">
                <a:latin typeface="iransans"/>
                <a:cs typeface="B Zar" panose="00000400000000000000" pitchFamily="2" charset="-78"/>
              </a:rPr>
              <a:t>چگونه </a:t>
            </a:r>
            <a:r>
              <a:rPr lang="fa-IR" sz="3200" b="1" dirty="0">
                <a:latin typeface="iransans"/>
                <a:cs typeface="B Zar" panose="00000400000000000000" pitchFamily="2" charset="-78"/>
              </a:rPr>
              <a:t>تشخیص می‌دهید که مشکلی دارید؟ </a:t>
            </a:r>
            <a:endParaRPr lang="fa-IR" sz="3200" b="1" dirty="0" smtClean="0">
              <a:latin typeface="iransans"/>
              <a:cs typeface="B Zar" panose="00000400000000000000" pitchFamily="2" charset="-78"/>
            </a:endParaRPr>
          </a:p>
          <a:p>
            <a:pPr algn="r" rtl="1">
              <a:lnSpc>
                <a:spcPct val="150000"/>
              </a:lnSpc>
            </a:pPr>
            <a:r>
              <a:rPr lang="fa-IR" sz="3200" b="1" dirty="0" smtClean="0">
                <a:latin typeface="iransans"/>
                <a:cs typeface="B Zar" panose="00000400000000000000" pitchFamily="2" charset="-78"/>
              </a:rPr>
              <a:t>چه </a:t>
            </a:r>
            <a:r>
              <a:rPr lang="fa-IR" sz="3200" b="1" dirty="0">
                <a:latin typeface="iransans"/>
                <a:cs typeface="B Zar" panose="00000400000000000000" pitchFamily="2" charset="-78"/>
              </a:rPr>
              <a:t>اتفاقی می‌افتد تا شما رفتار خود را یک مشکل بدانید؟</a:t>
            </a:r>
            <a:endParaRPr lang="en-US" sz="32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7863989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prstClr val="white"/>
                </a:solidFill>
                <a:cs typeface="B Zar" panose="00000400000000000000" pitchFamily="2" charset="-78"/>
              </a:rPr>
              <a:t>ب:  مرحله تأمل</a:t>
            </a:r>
            <a:br>
              <a:rPr lang="fa-IR"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a:xfrm>
            <a:off x="680321" y="1881051"/>
            <a:ext cx="9613861" cy="478100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r" rtl="1">
              <a:lnSpc>
                <a:spcPct val="150000"/>
              </a:lnSpc>
            </a:pPr>
            <a:r>
              <a:rPr lang="fa-IR" sz="2800" b="1" dirty="0" smtClean="0">
                <a:solidFill>
                  <a:srgbClr val="C00000"/>
                </a:solidFill>
                <a:cs typeface="B Zar" panose="00000400000000000000" pitchFamily="2" charset="-78"/>
              </a:rPr>
              <a:t>مشخصات:</a:t>
            </a:r>
          </a:p>
          <a:p>
            <a:pPr algn="r" rtl="1">
              <a:lnSpc>
                <a:spcPct val="150000"/>
              </a:lnSpc>
            </a:pPr>
            <a:r>
              <a:rPr lang="fa-IR" sz="2800" b="1" dirty="0" smtClean="0">
                <a:solidFill>
                  <a:srgbClr val="C00000"/>
                </a:solidFill>
                <a:cs typeface="B Zar" panose="00000400000000000000" pitchFamily="2" charset="-78"/>
              </a:rPr>
              <a:t> دوسوگرایی/احساسات </a:t>
            </a:r>
            <a:r>
              <a:rPr lang="fa-IR" sz="2800" b="1" dirty="0">
                <a:solidFill>
                  <a:srgbClr val="C00000"/>
                </a:solidFill>
                <a:cs typeface="B Zar" panose="00000400000000000000" pitchFamily="2" charset="-78"/>
              </a:rPr>
              <a:t>متناقض</a:t>
            </a:r>
          </a:p>
          <a:p>
            <a:pPr algn="r" rtl="1">
              <a:lnSpc>
                <a:spcPct val="150000"/>
              </a:lnSpc>
            </a:pPr>
            <a:r>
              <a:rPr lang="fa-IR" sz="2800" b="1" dirty="0" smtClean="0">
                <a:solidFill>
                  <a:srgbClr val="C00000"/>
                </a:solidFill>
                <a:cs typeface="B Zar" panose="00000400000000000000" pitchFamily="2" charset="-78"/>
              </a:rPr>
              <a:t>استراتژی‌ها:</a:t>
            </a:r>
            <a:endParaRPr lang="fa-IR" sz="2800" b="1" dirty="0">
              <a:solidFill>
                <a:srgbClr val="C00000"/>
              </a:solidFill>
              <a:cs typeface="B Zar" panose="00000400000000000000" pitchFamily="2" charset="-78"/>
            </a:endParaRPr>
          </a:p>
          <a:p>
            <a:pPr algn="r" rtl="1">
              <a:lnSpc>
                <a:spcPct val="150000"/>
              </a:lnSpc>
            </a:pPr>
            <a:r>
              <a:rPr lang="fa-IR" sz="2800" b="1" dirty="0">
                <a:solidFill>
                  <a:srgbClr val="C00000"/>
                </a:solidFill>
                <a:cs typeface="B Zar" panose="00000400000000000000" pitchFamily="2" charset="-78"/>
              </a:rPr>
              <a:t>موافقان و مخالفان تغییر رفتار را بسنجید</a:t>
            </a:r>
          </a:p>
          <a:p>
            <a:pPr algn="r" rtl="1">
              <a:lnSpc>
                <a:spcPct val="150000"/>
              </a:lnSpc>
            </a:pPr>
            <a:r>
              <a:rPr lang="fa-IR" sz="2800" b="1" dirty="0">
                <a:solidFill>
                  <a:srgbClr val="C00000"/>
                </a:solidFill>
                <a:cs typeface="B Zar" panose="00000400000000000000" pitchFamily="2" charset="-78"/>
              </a:rPr>
              <a:t>آمادگی و توانایی تغییر را تأیید کنید</a:t>
            </a:r>
          </a:p>
          <a:p>
            <a:pPr algn="r" rtl="1">
              <a:lnSpc>
                <a:spcPct val="150000"/>
              </a:lnSpc>
            </a:pPr>
            <a:r>
              <a:rPr lang="fa-IR" sz="2800" b="1" dirty="0">
                <a:solidFill>
                  <a:srgbClr val="C00000"/>
                </a:solidFill>
                <a:cs typeface="B Zar" panose="00000400000000000000" pitchFamily="2" charset="-78"/>
              </a:rPr>
              <a:t>موانع تغییر را شناسایی کنید</a:t>
            </a:r>
            <a:endParaRPr lang="en-US" sz="2800" b="1" dirty="0">
              <a:solidFill>
                <a:srgbClr val="C00000"/>
              </a:solidFill>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73</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824469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fa-IR" b="1" dirty="0">
                <a:cs typeface="B Zar" panose="00000400000000000000" pitchFamily="2" charset="-78"/>
              </a:rPr>
              <a:t>ب:  مرحله تأمل</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b="1" dirty="0" smtClean="0">
                <a:cs typeface="B Zar" panose="00000400000000000000" pitchFamily="2" charset="-78"/>
              </a:rPr>
              <a:t>در طی این مرحله، مردم بیشتر از مزایای احتمالی ایجاد تغییر آگاه می‌شوند، اما تغییرات بیشتر متمایز می‌شوند.</a:t>
            </a:r>
          </a:p>
          <a:p>
            <a:pPr algn="r" rtl="1">
              <a:lnSpc>
                <a:spcPct val="150000"/>
              </a:lnSpc>
            </a:pPr>
            <a:r>
              <a:rPr lang="fa-IR" b="1" dirty="0" smtClean="0">
                <a:cs typeface="B Zar" panose="00000400000000000000" pitchFamily="2" charset="-78"/>
              </a:rPr>
              <a:t> </a:t>
            </a:r>
            <a:r>
              <a:rPr lang="fa-IR" b="1" dirty="0">
                <a:cs typeface="B Zar" panose="00000400000000000000" pitchFamily="2" charset="-78"/>
              </a:rPr>
              <a:t>این تعارض باعث ایجاد یک احساس شدید دوسوگری در مورد تغییر می‌شود. </a:t>
            </a:r>
            <a:endParaRPr lang="fa-IR" b="1" dirty="0" smtClean="0">
              <a:cs typeface="B Zar" panose="00000400000000000000" pitchFamily="2" charset="-78"/>
            </a:endParaRPr>
          </a:p>
          <a:p>
            <a:pPr algn="r" rtl="1">
              <a:lnSpc>
                <a:spcPct val="150000"/>
              </a:lnSpc>
            </a:pPr>
            <a:r>
              <a:rPr lang="fa-IR" b="1" dirty="0" smtClean="0">
                <a:cs typeface="B Zar" panose="00000400000000000000" pitchFamily="2" charset="-78"/>
              </a:rPr>
              <a:t>به </a:t>
            </a:r>
            <a:r>
              <a:rPr lang="fa-IR" b="1" dirty="0">
                <a:cs typeface="B Zar" panose="00000400000000000000" pitchFamily="2" charset="-78"/>
              </a:rPr>
              <a:t>دلیل این عدم اطمینان، مرحله تأمل در تغییر می‌تواند ماه‌ها یا حتی سال‌ها طول بکشد. بسیاری از مردم هرگز از مرحله تأمل عبور نمی‌کنند</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74</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625947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pPr algn="ctr"/>
            <a:r>
              <a:rPr lang="fa-IR" b="1" dirty="0">
                <a:solidFill>
                  <a:prstClr val="white"/>
                </a:solidFill>
                <a:cs typeface="B Zar" panose="00000400000000000000" pitchFamily="2" charset="-78"/>
              </a:rPr>
              <a:t>ب:  مرحله تأمل</a:t>
            </a:r>
            <a:br>
              <a:rPr lang="fa-IR"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a:xfrm>
            <a:off x="680321" y="2011680"/>
            <a:ext cx="9613861" cy="4271553"/>
          </a:xfrm>
        </p:spPr>
        <p:txBody>
          <a:bodyPr>
            <a:noAutofit/>
          </a:bodyPr>
          <a:lstStyle/>
          <a:p>
            <a:pPr algn="r" rtl="1">
              <a:lnSpc>
                <a:spcPct val="150000"/>
              </a:lnSpc>
            </a:pPr>
            <a:r>
              <a:rPr lang="fa-IR" sz="2800" b="1" dirty="0">
                <a:latin typeface="iransans"/>
                <a:cs typeface="B Zar" panose="00000400000000000000" pitchFamily="2" charset="-78"/>
              </a:rPr>
              <a:t>شما ممکن است تغییر را به‌عنوان یک‌روند رها کردن چیزی به‌جای وسیله‌ای برای کسب منافع عاطفی، ذهنی یا جسمی را در نظر بگیرید. </a:t>
            </a:r>
            <a:endParaRPr lang="fa-IR" sz="2800" b="1" dirty="0" smtClean="0">
              <a:latin typeface="iransans"/>
              <a:cs typeface="B Zar" panose="00000400000000000000" pitchFamily="2" charset="-78"/>
            </a:endParaRPr>
          </a:p>
          <a:p>
            <a:pPr algn="r" rtl="1">
              <a:lnSpc>
                <a:spcPct val="150000"/>
              </a:lnSpc>
            </a:pPr>
            <a:r>
              <a:rPr lang="fa-IR" sz="2800" b="1" dirty="0" smtClean="0">
                <a:latin typeface="iransans"/>
                <a:cs typeface="B Zar" panose="00000400000000000000" pitchFamily="2" charset="-78"/>
              </a:rPr>
              <a:t>اگر </a:t>
            </a:r>
            <a:r>
              <a:rPr lang="fa-IR" sz="2800" b="1" dirty="0">
                <a:latin typeface="iransans"/>
                <a:cs typeface="B Zar" panose="00000400000000000000" pitchFamily="2" charset="-78"/>
              </a:rPr>
              <a:t>در فکر تغییر رفتار هستید، چند سؤال مهم وجود دارد که باید از خود بپرسید</a:t>
            </a:r>
            <a:r>
              <a:rPr lang="fa-IR" sz="2800" b="1" dirty="0" smtClean="0">
                <a:latin typeface="iransans"/>
                <a:cs typeface="B Zar" panose="00000400000000000000" pitchFamily="2" charset="-78"/>
              </a:rPr>
              <a:t>:</a:t>
            </a:r>
          </a:p>
          <a:p>
            <a:pPr algn="r" rtl="1">
              <a:lnSpc>
                <a:spcPct val="150000"/>
              </a:lnSpc>
            </a:pPr>
            <a:r>
              <a:rPr lang="fa-IR" sz="2800" b="1" dirty="0" smtClean="0">
                <a:latin typeface="iransans"/>
                <a:cs typeface="B Zar" panose="00000400000000000000" pitchFamily="2" charset="-78"/>
              </a:rPr>
              <a:t> </a:t>
            </a:r>
            <a:r>
              <a:rPr lang="fa-IR" sz="2800" b="1" dirty="0">
                <a:latin typeface="iransans"/>
                <a:cs typeface="B Zar" panose="00000400000000000000" pitchFamily="2" charset="-78"/>
              </a:rPr>
              <a:t>چرا می‌خواهید تغییر کنید؟ آیا چیزی مانع تغییر شما شده است؟ </a:t>
            </a:r>
            <a:endParaRPr lang="fa-IR" sz="2800" b="1" dirty="0" smtClean="0">
              <a:latin typeface="iransans"/>
              <a:cs typeface="B Zar" panose="00000400000000000000" pitchFamily="2" charset="-78"/>
            </a:endParaRPr>
          </a:p>
          <a:p>
            <a:pPr algn="r" rtl="1">
              <a:lnSpc>
                <a:spcPct val="150000"/>
              </a:lnSpc>
            </a:pPr>
            <a:r>
              <a:rPr lang="fa-IR" sz="2800" b="1" dirty="0" smtClean="0">
                <a:latin typeface="iransans"/>
                <a:cs typeface="B Zar" panose="00000400000000000000" pitchFamily="2" charset="-78"/>
              </a:rPr>
              <a:t>چه </a:t>
            </a:r>
            <a:r>
              <a:rPr lang="fa-IR" sz="2800" b="1" dirty="0">
                <a:latin typeface="iransans"/>
                <a:cs typeface="B Zar" panose="00000400000000000000" pitchFamily="2" charset="-78"/>
              </a:rPr>
              <a:t>مواردی می‌تواند به شما در ایجاد این تغییر کمک کند؟</a:t>
            </a: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619711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fa-IR" b="1" dirty="0">
                <a:solidFill>
                  <a:prstClr val="white"/>
                </a:solidFill>
                <a:latin typeface="iransans"/>
                <a:cs typeface="B Zar" panose="00000400000000000000" pitchFamily="2" charset="-78"/>
              </a:rPr>
              <a:t>ج: مرحله آماده‌سازی</a:t>
            </a:r>
            <a:br>
              <a:rPr lang="fa-IR" b="1" dirty="0">
                <a:solidFill>
                  <a:prstClr val="white"/>
                </a:solidFill>
                <a:latin typeface="iransans"/>
                <a:cs typeface="B Zar" panose="00000400000000000000" pitchFamily="2" charset="-78"/>
              </a:rPr>
            </a:br>
            <a:endParaRPr lang="en-US" dirty="0"/>
          </a:p>
        </p:txBody>
      </p:sp>
      <p:sp>
        <p:nvSpPr>
          <p:cNvPr id="3" name="Content Placeholder 2"/>
          <p:cNvSpPr>
            <a:spLocks noGrp="1"/>
          </p:cNvSpPr>
          <p:nvPr>
            <p:ph idx="1"/>
          </p:nvPr>
        </p:nvSpPr>
        <p:spPr>
          <a:xfrm>
            <a:off x="680321" y="2024743"/>
            <a:ext cx="9613861" cy="4624250"/>
          </a:xfrm>
        </p:spPr>
        <p:style>
          <a:lnRef idx="1">
            <a:schemeClr val="accent1"/>
          </a:lnRef>
          <a:fillRef idx="3">
            <a:schemeClr val="accent1"/>
          </a:fillRef>
          <a:effectRef idx="2">
            <a:schemeClr val="accent1"/>
          </a:effectRef>
          <a:fontRef idx="minor">
            <a:schemeClr val="lt1"/>
          </a:fontRef>
        </p:style>
        <p:txBody>
          <a:bodyPr>
            <a:normAutofit/>
          </a:bodyPr>
          <a:lstStyle/>
          <a:p>
            <a:pPr algn="r" rtl="1">
              <a:lnSpc>
                <a:spcPct val="100000"/>
              </a:lnSpc>
            </a:pPr>
            <a:r>
              <a:rPr lang="fa-IR" sz="2800" b="1" dirty="0" smtClean="0">
                <a:solidFill>
                  <a:srgbClr val="0070C0"/>
                </a:solidFill>
                <a:cs typeface="B Zar" panose="00000400000000000000" pitchFamily="2" charset="-78"/>
              </a:rPr>
              <a:t>مشخصات:</a:t>
            </a:r>
            <a:endParaRPr lang="fa-IR" sz="2800" b="1" dirty="0">
              <a:solidFill>
                <a:srgbClr val="0070C0"/>
              </a:solidFill>
              <a:cs typeface="B Zar" panose="00000400000000000000" pitchFamily="2" charset="-78"/>
            </a:endParaRPr>
          </a:p>
          <a:p>
            <a:pPr algn="r" rtl="1">
              <a:lnSpc>
                <a:spcPct val="100000"/>
              </a:lnSpc>
            </a:pPr>
            <a:r>
              <a:rPr lang="fa-IR" sz="2800" b="1" dirty="0">
                <a:solidFill>
                  <a:srgbClr val="C00000"/>
                </a:solidFill>
                <a:cs typeface="B Zar" panose="00000400000000000000" pitchFamily="2" charset="-78"/>
              </a:rPr>
              <a:t>در حال آزمایش با تغییرات کوچک</a:t>
            </a:r>
          </a:p>
          <a:p>
            <a:pPr algn="r" rtl="1">
              <a:lnSpc>
                <a:spcPct val="100000"/>
              </a:lnSpc>
            </a:pPr>
            <a:r>
              <a:rPr lang="fa-IR" sz="2800" b="1" dirty="0">
                <a:solidFill>
                  <a:srgbClr val="C00000"/>
                </a:solidFill>
                <a:cs typeface="B Zar" panose="00000400000000000000" pitchFamily="2" charset="-78"/>
              </a:rPr>
              <a:t>جمع‌آوری اطلاعات در مورد تغییر</a:t>
            </a:r>
          </a:p>
          <a:p>
            <a:pPr algn="r" rtl="1">
              <a:lnSpc>
                <a:spcPct val="100000"/>
              </a:lnSpc>
            </a:pPr>
            <a:r>
              <a:rPr lang="fa-IR" sz="2800" b="1" dirty="0">
                <a:solidFill>
                  <a:srgbClr val="0070C0"/>
                </a:solidFill>
                <a:cs typeface="B Zar" panose="00000400000000000000" pitchFamily="2" charset="-78"/>
              </a:rPr>
              <a:t>استراتژی‌ها</a:t>
            </a:r>
          </a:p>
          <a:p>
            <a:pPr algn="r" rtl="1">
              <a:lnSpc>
                <a:spcPct val="100000"/>
              </a:lnSpc>
            </a:pPr>
            <a:r>
              <a:rPr lang="fa-IR" sz="2800" b="1" dirty="0">
                <a:solidFill>
                  <a:srgbClr val="C00000"/>
                </a:solidFill>
                <a:cs typeface="B Zar" panose="00000400000000000000" pitchFamily="2" charset="-78"/>
              </a:rPr>
              <a:t>اهداف خود را بنویسید</a:t>
            </a:r>
          </a:p>
          <a:p>
            <a:pPr algn="r" rtl="1">
              <a:lnSpc>
                <a:spcPct val="100000"/>
              </a:lnSpc>
            </a:pPr>
            <a:r>
              <a:rPr lang="fa-IR" sz="2800" b="1" dirty="0">
                <a:solidFill>
                  <a:srgbClr val="C00000"/>
                </a:solidFill>
                <a:cs typeface="B Zar" panose="00000400000000000000" pitchFamily="2" charset="-78"/>
              </a:rPr>
              <a:t>برنامه عملیاتی را تهیه کنید</a:t>
            </a:r>
          </a:p>
          <a:p>
            <a:pPr algn="r" rtl="1">
              <a:lnSpc>
                <a:spcPct val="100000"/>
              </a:lnSpc>
            </a:pPr>
            <a:r>
              <a:rPr lang="fa-IR" sz="2800" b="1" dirty="0">
                <a:solidFill>
                  <a:srgbClr val="C00000"/>
                </a:solidFill>
                <a:cs typeface="B Zar" panose="00000400000000000000" pitchFamily="2" charset="-78"/>
              </a:rPr>
              <a:t>فهرستی از جملات انگیزشی تهیه کنید</a:t>
            </a:r>
          </a:p>
          <a:p>
            <a:pPr algn="r" rtl="1">
              <a:lnSpc>
                <a:spcPct val="100000"/>
              </a:lnSpc>
            </a:pPr>
            <a:endParaRPr lang="en-US" sz="2800" b="1" dirty="0">
              <a:solidFill>
                <a:srgbClr val="C00000"/>
              </a:solidFill>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5272451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pPr marL="228600" lvl="0" indent="-228600" algn="ctr" rtl="1">
              <a:spcBef>
                <a:spcPts val="1000"/>
              </a:spcBef>
            </a:pPr>
            <a:r>
              <a:rPr lang="fa-IR" b="1" dirty="0">
                <a:solidFill>
                  <a:prstClr val="white"/>
                </a:solidFill>
                <a:latin typeface="iransans"/>
                <a:cs typeface="B Zar" panose="00000400000000000000" pitchFamily="2" charset="-78"/>
              </a:rPr>
              <a:t>ج: مرحله آماده‌سازی</a:t>
            </a:r>
            <a:br>
              <a:rPr lang="fa-IR" b="1" dirty="0">
                <a:solidFill>
                  <a:prstClr val="white"/>
                </a:solidFill>
                <a:latin typeface="iransans"/>
                <a:cs typeface="B Zar" panose="00000400000000000000" pitchFamily="2" charset="-78"/>
              </a:rPr>
            </a:br>
            <a:endParaRPr lang="en-US" dirty="0"/>
          </a:p>
        </p:txBody>
      </p:sp>
      <p:sp>
        <p:nvSpPr>
          <p:cNvPr id="3" name="Content Placeholder 2"/>
          <p:cNvSpPr>
            <a:spLocks noGrp="1"/>
          </p:cNvSpPr>
          <p:nvPr>
            <p:ph idx="1"/>
          </p:nvPr>
        </p:nvSpPr>
        <p:spPr/>
        <p:txBody>
          <a:bodyPr>
            <a:normAutofit/>
          </a:bodyPr>
          <a:lstStyle/>
          <a:p>
            <a:pPr algn="r" rtl="1"/>
            <a:r>
              <a:rPr lang="fa-IR" sz="3600" b="1" dirty="0" smtClean="0">
                <a:solidFill>
                  <a:srgbClr val="FFFF00"/>
                </a:solidFill>
                <a:latin typeface="iransans"/>
                <a:cs typeface="B Zar" panose="00000400000000000000" pitchFamily="2" charset="-78"/>
              </a:rPr>
              <a:t>در مرحله آماده‌سازی، ممکن است شروع به ایجاد تغییرات کوچک کنید تا برای یک تغییر بزرگ‌تر زندگی آماده شوید. </a:t>
            </a:r>
          </a:p>
          <a:p>
            <a:pPr algn="r" rtl="1"/>
            <a:r>
              <a:rPr lang="fa-IR" sz="3600" b="1" dirty="0" smtClean="0">
                <a:solidFill>
                  <a:srgbClr val="FFFF00"/>
                </a:solidFill>
                <a:latin typeface="iransans"/>
                <a:cs typeface="B Zar" panose="00000400000000000000" pitchFamily="2" charset="-78"/>
              </a:rPr>
              <a:t>به‌عنوان‌مثال</a:t>
            </a:r>
            <a:r>
              <a:rPr lang="fa-IR" sz="3600" b="1" dirty="0">
                <a:solidFill>
                  <a:srgbClr val="FFFF00"/>
                </a:solidFill>
                <a:latin typeface="iransans"/>
                <a:cs typeface="B Zar" panose="00000400000000000000" pitchFamily="2" charset="-78"/>
              </a:rPr>
              <a:t>، اگر هدف شما کاهش وزن است، ممکن است به غذاهای کم‌چرب روی بیاورید. </a:t>
            </a:r>
            <a:endParaRPr lang="fa-IR" sz="3600" b="1" dirty="0" smtClean="0">
              <a:solidFill>
                <a:srgbClr val="FFFF00"/>
              </a:solidFill>
              <a:latin typeface="iransans"/>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3093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marL="228600" lvl="0" indent="-228600" algn="ctr" rtl="1">
              <a:spcBef>
                <a:spcPts val="1000"/>
              </a:spcBef>
            </a:pPr>
            <a:r>
              <a:rPr lang="fa-IR" b="1" dirty="0">
                <a:solidFill>
                  <a:prstClr val="white"/>
                </a:solidFill>
                <a:latin typeface="iransans"/>
                <a:cs typeface="B Zar" panose="00000400000000000000" pitchFamily="2" charset="-78"/>
              </a:rPr>
              <a:t>ج: مرحله آماده‌سازی</a:t>
            </a:r>
            <a:br>
              <a:rPr lang="fa-IR" b="1" dirty="0">
                <a:solidFill>
                  <a:prstClr val="white"/>
                </a:solidFill>
                <a:latin typeface="iransans"/>
                <a:cs typeface="B Zar" panose="00000400000000000000" pitchFamily="2" charset="-78"/>
              </a:rPr>
            </a:br>
            <a:endParaRPr lang="en-US" dirty="0"/>
          </a:p>
        </p:txBody>
      </p:sp>
      <p:sp>
        <p:nvSpPr>
          <p:cNvPr id="3" name="Content Placeholder 2"/>
          <p:cNvSpPr>
            <a:spLocks noGrp="1"/>
          </p:cNvSpPr>
          <p:nvPr>
            <p:ph idx="1"/>
          </p:nvPr>
        </p:nvSpPr>
        <p:spPr/>
        <p:txBody>
          <a:bodyPr>
            <a:normAutofit lnSpcReduction="10000"/>
          </a:bodyPr>
          <a:lstStyle/>
          <a:p>
            <a:pPr lvl="0" algn="r" rtl="1">
              <a:lnSpc>
                <a:spcPct val="150000"/>
              </a:lnSpc>
            </a:pPr>
            <a:r>
              <a:rPr lang="fa-IR" sz="3100" b="1" dirty="0">
                <a:latin typeface="iransans"/>
                <a:cs typeface="B Zar" panose="00000400000000000000" pitchFamily="2" charset="-78"/>
              </a:rPr>
              <a:t>اگر هدف شما ترک سیگار است، ممکن است مارک‌های سیگار خود را تغییر دهید یا هرروز کمتر سیگار بکشید</a:t>
            </a:r>
            <a:r>
              <a:rPr lang="fa-IR" sz="3100" b="1" dirty="0" smtClean="0">
                <a:latin typeface="iransans"/>
                <a:cs typeface="B Zar" panose="00000400000000000000" pitchFamily="2" charset="-78"/>
              </a:rPr>
              <a:t>.</a:t>
            </a:r>
          </a:p>
          <a:p>
            <a:pPr lvl="0" algn="r" rtl="1">
              <a:lnSpc>
                <a:spcPct val="150000"/>
              </a:lnSpc>
            </a:pPr>
            <a:r>
              <a:rPr lang="fa-IR" sz="3100" b="1" dirty="0" smtClean="0">
                <a:latin typeface="iransans"/>
                <a:cs typeface="B Zar" panose="00000400000000000000" pitchFamily="2" charset="-78"/>
              </a:rPr>
              <a:t> </a:t>
            </a:r>
            <a:r>
              <a:rPr lang="fa-IR" sz="3100" b="1" dirty="0">
                <a:latin typeface="iransans"/>
                <a:cs typeface="B Zar" panose="00000400000000000000" pitchFamily="2" charset="-78"/>
              </a:rPr>
              <a:t>همچنین ممکن است نوعی اقدام مستقیم مانند مشاوره با یک درمانگر، عضویت در یک مرکز بهداشتی یا مطالعه کتاب‌های خودیاری داشته باشید.</a:t>
            </a:r>
          </a:p>
          <a:p>
            <a:pPr algn="r" rtl="1">
              <a:lnSpc>
                <a:spcPct val="150000"/>
              </a:lnSpc>
            </a:pP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5028804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fa-IR" b="1" dirty="0">
                <a:solidFill>
                  <a:prstClr val="white"/>
                </a:solidFill>
                <a:latin typeface="iransans"/>
                <a:cs typeface="B Zar" panose="00000400000000000000" pitchFamily="2" charset="-78"/>
              </a:rPr>
              <a:t>ج: مرحله آماده‌سازی</a:t>
            </a:r>
            <a:br>
              <a:rPr lang="fa-IR" b="1" dirty="0">
                <a:solidFill>
                  <a:prstClr val="white"/>
                </a:solidFill>
                <a:latin typeface="iransans"/>
                <a:cs typeface="B Zar" panose="00000400000000000000" pitchFamily="2" charset="-78"/>
              </a:rPr>
            </a:br>
            <a:endParaRPr lang="en-US" dirty="0"/>
          </a:p>
        </p:txBody>
      </p:sp>
      <p:sp>
        <p:nvSpPr>
          <p:cNvPr id="3" name="Content Placeholder 2"/>
          <p:cNvSpPr>
            <a:spLocks noGrp="1"/>
          </p:cNvSpPr>
          <p:nvPr>
            <p:ph idx="1"/>
          </p:nvPr>
        </p:nvSpPr>
        <p:spPr/>
        <p:txBody>
          <a:bodyPr>
            <a:noAutofit/>
          </a:bodyPr>
          <a:lstStyle/>
          <a:p>
            <a:pPr algn="r" rtl="1">
              <a:lnSpc>
                <a:spcPct val="100000"/>
              </a:lnSpc>
            </a:pPr>
            <a:r>
              <a:rPr lang="fa-IR" sz="2800" b="1" dirty="0">
                <a:latin typeface="iransans"/>
                <a:cs typeface="B Zar" panose="00000400000000000000" pitchFamily="2" charset="-78"/>
              </a:rPr>
              <a:t>اگر در مرحله آماده‌سازی هستید، مراحلی وجود دارد که می‌توانید برای بهبود شانس خود برای ایجاد تغییر در زندگی پایدار، بردارید</a:t>
            </a:r>
            <a:r>
              <a:rPr lang="fa-IR" sz="2800" b="1" dirty="0" smtClean="0">
                <a:latin typeface="iransans"/>
                <a:cs typeface="B Zar" panose="00000400000000000000" pitchFamily="2" charset="-78"/>
              </a:rPr>
              <a:t>.</a:t>
            </a:r>
          </a:p>
          <a:p>
            <a:pPr algn="r" rtl="1">
              <a:lnSpc>
                <a:spcPct val="100000"/>
              </a:lnSpc>
            </a:pPr>
            <a:r>
              <a:rPr lang="fa-IR" sz="2800" b="1" dirty="0" smtClean="0">
                <a:latin typeface="iransans"/>
                <a:cs typeface="B Zar" panose="00000400000000000000" pitchFamily="2" charset="-78"/>
              </a:rPr>
              <a:t> 1-تا </a:t>
            </a:r>
            <a:r>
              <a:rPr lang="fa-IR" sz="2800" b="1" dirty="0">
                <a:latin typeface="iransans"/>
                <a:cs typeface="B Zar" panose="00000400000000000000" pitchFamily="2" charset="-78"/>
              </a:rPr>
              <a:t>جایی که می‌توانید در مورد راه‌های تغییر رفتار خود اطلاعات جمع کنید</a:t>
            </a:r>
            <a:r>
              <a:rPr lang="fa-IR" sz="2800" b="1" dirty="0" smtClean="0">
                <a:latin typeface="iransans"/>
                <a:cs typeface="B Zar" panose="00000400000000000000" pitchFamily="2" charset="-78"/>
              </a:rPr>
              <a:t>.</a:t>
            </a:r>
          </a:p>
          <a:p>
            <a:pPr algn="r" rtl="1">
              <a:lnSpc>
                <a:spcPct val="100000"/>
              </a:lnSpc>
            </a:pPr>
            <a:r>
              <a:rPr lang="fa-IR" sz="2800" b="1" dirty="0" smtClean="0">
                <a:latin typeface="iransans"/>
                <a:cs typeface="B Zar" panose="00000400000000000000" pitchFamily="2" charset="-78"/>
              </a:rPr>
              <a:t> 2-فهرستی </a:t>
            </a:r>
            <a:r>
              <a:rPr lang="fa-IR" sz="2800" b="1" dirty="0">
                <a:latin typeface="iransans"/>
                <a:cs typeface="B Zar" panose="00000400000000000000" pitchFamily="2" charset="-78"/>
              </a:rPr>
              <a:t>از جملات انگیزشی را تهیه کنید</a:t>
            </a:r>
            <a:r>
              <a:rPr lang="fa-IR" sz="2800" b="1" dirty="0" smtClean="0">
                <a:latin typeface="iransans"/>
                <a:cs typeface="B Zar" panose="00000400000000000000" pitchFamily="2" charset="-78"/>
              </a:rPr>
              <a:t>.</a:t>
            </a:r>
          </a:p>
          <a:p>
            <a:pPr algn="r" rtl="1">
              <a:lnSpc>
                <a:spcPct val="100000"/>
              </a:lnSpc>
            </a:pPr>
            <a:r>
              <a:rPr lang="fa-IR" sz="2800" b="1" dirty="0" smtClean="0">
                <a:latin typeface="iransans"/>
                <a:cs typeface="B Zar" panose="00000400000000000000" pitchFamily="2" charset="-78"/>
              </a:rPr>
              <a:t> 3-اهداف </a:t>
            </a:r>
            <a:r>
              <a:rPr lang="fa-IR" sz="2800" b="1" dirty="0">
                <a:latin typeface="iransans"/>
                <a:cs typeface="B Zar" panose="00000400000000000000" pitchFamily="2" charset="-78"/>
              </a:rPr>
              <a:t>خود را بنویسید</a:t>
            </a:r>
            <a:r>
              <a:rPr lang="fa-IR" sz="2800" b="1" dirty="0" smtClean="0">
                <a:latin typeface="iransans"/>
                <a:cs typeface="B Zar" panose="00000400000000000000" pitchFamily="2" charset="-78"/>
              </a:rPr>
              <a:t>.</a:t>
            </a:r>
          </a:p>
          <a:p>
            <a:pPr algn="r" rtl="1">
              <a:lnSpc>
                <a:spcPct val="100000"/>
              </a:lnSpc>
            </a:pPr>
            <a:r>
              <a:rPr lang="fa-IR" sz="2800" b="1" dirty="0" smtClean="0">
                <a:latin typeface="iransans"/>
                <a:cs typeface="B Zar" panose="00000400000000000000" pitchFamily="2" charset="-78"/>
              </a:rPr>
              <a:t>4- </a:t>
            </a:r>
            <a:r>
              <a:rPr lang="fa-IR" sz="2800" b="1" dirty="0">
                <a:latin typeface="iransans"/>
                <a:cs typeface="B Zar" panose="00000400000000000000" pitchFamily="2" charset="-78"/>
              </a:rPr>
              <a:t>منابعی مانند گروه‌های پشتیبانی، مشاوران یا دوستان خود را پیدا کنید که می‌توانند مشاوره ارائه دهند</a:t>
            </a: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79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56913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pPr algn="ctr"/>
            <a:r>
              <a:rPr lang="fa-IR" sz="5400" b="1" dirty="0" smtClean="0">
                <a:solidFill>
                  <a:schemeClr val="bg1"/>
                </a:solidFill>
                <a:cs typeface="B Zar" panose="00000400000000000000" pitchFamily="2" charset="-78"/>
              </a:rPr>
              <a:t>محرک</a:t>
            </a:r>
            <a:endParaRPr lang="en-US" sz="5400" b="1" dirty="0">
              <a:solidFill>
                <a:schemeClr val="bg1"/>
              </a:solidFill>
              <a:cs typeface="B Zar" panose="00000400000000000000" pitchFamily="2" charset="-78"/>
            </a:endParaRPr>
          </a:p>
        </p:txBody>
      </p:sp>
      <p:sp>
        <p:nvSpPr>
          <p:cNvPr id="3" name="Content Placeholder 2"/>
          <p:cNvSpPr>
            <a:spLocks noGrp="1"/>
          </p:cNvSpPr>
          <p:nvPr>
            <p:ph idx="1"/>
          </p:nvPr>
        </p:nvSpPr>
        <p:spPr>
          <a:xfrm>
            <a:off x="680321" y="1972491"/>
            <a:ext cx="9613861" cy="4572000"/>
          </a:xfrm>
        </p:spPr>
        <p:style>
          <a:lnRef idx="3">
            <a:schemeClr val="lt1"/>
          </a:lnRef>
          <a:fillRef idx="1">
            <a:schemeClr val="accent4"/>
          </a:fillRef>
          <a:effectRef idx="1">
            <a:schemeClr val="accent4"/>
          </a:effectRef>
          <a:fontRef idx="minor">
            <a:schemeClr val="lt1"/>
          </a:fontRef>
        </p:style>
        <p:txBody>
          <a:bodyPr>
            <a:normAutofit/>
          </a:bodyPr>
          <a:lstStyle/>
          <a:p>
            <a:pPr algn="r" rtl="1">
              <a:lnSpc>
                <a:spcPct val="200000"/>
              </a:lnSpc>
            </a:pPr>
            <a:r>
              <a:rPr lang="fa-IR" sz="3600" b="1" dirty="0" smtClean="0">
                <a:solidFill>
                  <a:schemeClr val="bg1"/>
                </a:solidFill>
                <a:cs typeface="B Zar" panose="00000400000000000000" pitchFamily="2" charset="-78"/>
              </a:rPr>
              <a:t>هر عامل درونی و بیرونی که موجب ایجاد رفتار گردد</a:t>
            </a:r>
          </a:p>
          <a:p>
            <a:pPr algn="r" rtl="1">
              <a:lnSpc>
                <a:spcPct val="200000"/>
              </a:lnSpc>
            </a:pPr>
            <a:r>
              <a:rPr lang="fa-IR" sz="3600" b="1" dirty="0" smtClean="0">
                <a:solidFill>
                  <a:schemeClr val="bg1"/>
                </a:solidFill>
                <a:cs typeface="B Zar" panose="00000400000000000000" pitchFamily="2" charset="-78"/>
              </a:rPr>
              <a:t>محرک های بیرونی</a:t>
            </a:r>
          </a:p>
          <a:p>
            <a:pPr algn="r" rtl="1">
              <a:lnSpc>
                <a:spcPct val="200000"/>
              </a:lnSpc>
            </a:pPr>
            <a:r>
              <a:rPr lang="fa-IR" sz="3600" b="1" dirty="0" smtClean="0">
                <a:solidFill>
                  <a:schemeClr val="bg1"/>
                </a:solidFill>
                <a:cs typeface="B Zar" panose="00000400000000000000" pitchFamily="2" charset="-78"/>
              </a:rPr>
              <a:t>محرک های درونی</a:t>
            </a:r>
            <a:endParaRPr lang="en-US" sz="3600" b="1" dirty="0">
              <a:solidFill>
                <a:schemeClr val="bg1"/>
              </a:solidFill>
              <a:cs typeface="B Zar" panose="000004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589" y="3135086"/>
            <a:ext cx="3709852" cy="248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4493136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fa-IR" sz="4400" b="1" dirty="0">
                <a:solidFill>
                  <a:prstClr val="white"/>
                </a:solidFill>
                <a:latin typeface="iransans"/>
                <a:cs typeface="B Zar" panose="00000400000000000000" pitchFamily="2" charset="-78"/>
              </a:rPr>
              <a:t/>
            </a:r>
            <a:br>
              <a:rPr lang="fa-IR" sz="4400" b="1" dirty="0">
                <a:solidFill>
                  <a:prstClr val="white"/>
                </a:solidFill>
                <a:latin typeface="iransans"/>
                <a:cs typeface="B Zar" panose="00000400000000000000" pitchFamily="2" charset="-78"/>
              </a:rPr>
            </a:br>
            <a:r>
              <a:rPr lang="fa-IR" sz="4400" b="1" dirty="0">
                <a:solidFill>
                  <a:prstClr val="white"/>
                </a:solidFill>
                <a:latin typeface="iransans"/>
                <a:cs typeface="B Zar" panose="00000400000000000000" pitchFamily="2" charset="-78"/>
              </a:rPr>
              <a:t>د: مرحله عمل</a:t>
            </a:r>
            <a:r>
              <a:rPr lang="fa-IR" sz="4400" b="1" dirty="0">
                <a:solidFill>
                  <a:prstClr val="white"/>
                </a:solidFill>
                <a:cs typeface="B Zar" panose="00000400000000000000" pitchFamily="2" charset="-78"/>
              </a:rPr>
              <a:t/>
            </a:r>
            <a:br>
              <a:rPr lang="fa-IR" sz="4400"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a:xfrm>
            <a:off x="588881" y="1933302"/>
            <a:ext cx="9704650" cy="465037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r" rtl="1"/>
            <a:r>
              <a:rPr lang="fa-IR" sz="4800" b="1" dirty="0" smtClean="0">
                <a:solidFill>
                  <a:srgbClr val="C00000"/>
                </a:solidFill>
                <a:cs typeface="B Zar" panose="00000400000000000000" pitchFamily="2" charset="-78"/>
              </a:rPr>
              <a:t>مشخصات: </a:t>
            </a:r>
            <a:endParaRPr lang="fa-IR" sz="4800" b="1" dirty="0">
              <a:solidFill>
                <a:srgbClr val="C00000"/>
              </a:solidFill>
              <a:cs typeface="B Zar" panose="00000400000000000000" pitchFamily="2" charset="-78"/>
            </a:endParaRPr>
          </a:p>
          <a:p>
            <a:pPr algn="r" rtl="1"/>
            <a:r>
              <a:rPr lang="fa-IR" sz="3600" b="1" dirty="0">
                <a:cs typeface="B Zar" panose="00000400000000000000" pitchFamily="2" charset="-78"/>
              </a:rPr>
              <a:t>اقدام مستقیم به‌سوی یک هدف</a:t>
            </a:r>
          </a:p>
          <a:p>
            <a:pPr algn="r" rtl="1"/>
            <a:r>
              <a:rPr lang="fa-IR" sz="4000" b="1" dirty="0" smtClean="0">
                <a:solidFill>
                  <a:srgbClr val="C00000"/>
                </a:solidFill>
                <a:cs typeface="B Zar" panose="00000400000000000000" pitchFamily="2" charset="-78"/>
              </a:rPr>
              <a:t>استراتژی‌ها:</a:t>
            </a:r>
            <a:endParaRPr lang="fa-IR" sz="4000" b="1" dirty="0">
              <a:solidFill>
                <a:srgbClr val="C00000"/>
              </a:solidFill>
              <a:cs typeface="B Zar" panose="00000400000000000000" pitchFamily="2" charset="-78"/>
            </a:endParaRPr>
          </a:p>
          <a:p>
            <a:pPr algn="r" rtl="1"/>
            <a:r>
              <a:rPr lang="fa-IR" sz="3600" b="1" dirty="0">
                <a:cs typeface="B Zar" panose="00000400000000000000" pitchFamily="2" charset="-78"/>
              </a:rPr>
              <a:t>به موفقیت‌های خود پاداش دهید</a:t>
            </a:r>
          </a:p>
          <a:p>
            <a:pPr algn="r" rtl="1"/>
            <a:r>
              <a:rPr lang="fa-IR" sz="3600" b="1" dirty="0">
                <a:cs typeface="B Zar" panose="00000400000000000000" pitchFamily="2" charset="-78"/>
              </a:rPr>
              <a:t>به دنبال حمایت اجتماعی باشید</a:t>
            </a:r>
          </a:p>
          <a:p>
            <a:pPr algn="r" rtl="1"/>
            <a:endParaRPr lang="en-US" sz="36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80</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816176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pPr algn="ctr"/>
            <a:r>
              <a:rPr lang="fa-IR" sz="4400" b="1" dirty="0">
                <a:latin typeface="iransans"/>
                <a:cs typeface="B Zar" panose="00000400000000000000" pitchFamily="2" charset="-78"/>
              </a:rPr>
              <a:t/>
            </a:r>
            <a:br>
              <a:rPr lang="fa-IR" sz="4400" b="1" dirty="0">
                <a:latin typeface="iransans"/>
                <a:cs typeface="B Zar" panose="00000400000000000000" pitchFamily="2" charset="-78"/>
              </a:rPr>
            </a:br>
            <a:r>
              <a:rPr lang="fa-IR" sz="4400" b="1" dirty="0" smtClean="0">
                <a:latin typeface="iransans"/>
                <a:cs typeface="B Zar" panose="00000400000000000000" pitchFamily="2" charset="-78"/>
              </a:rPr>
              <a:t>د: مرحله </a:t>
            </a:r>
            <a:r>
              <a:rPr lang="fa-IR" sz="4400" b="1" dirty="0">
                <a:latin typeface="iransans"/>
                <a:cs typeface="B Zar" panose="00000400000000000000" pitchFamily="2" charset="-78"/>
              </a:rPr>
              <a:t>عمل</a:t>
            </a:r>
            <a:r>
              <a:rPr lang="fa-IR" sz="4400" b="1" dirty="0">
                <a:cs typeface="B Zar" panose="00000400000000000000" pitchFamily="2" charset="-78"/>
              </a:rPr>
              <a:t/>
            </a:r>
            <a:br>
              <a:rPr lang="fa-IR" sz="4400" b="1" dirty="0">
                <a:cs typeface="B Zar" panose="00000400000000000000" pitchFamily="2" charset="-78"/>
              </a:rPr>
            </a:br>
            <a:endParaRPr lang="en-US" sz="4400" b="1"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2800" b="1" dirty="0">
                <a:cs typeface="B Zar" panose="00000400000000000000" pitchFamily="2" charset="-78"/>
              </a:rPr>
              <a:t>در مرحله چهارم تغییر، افراد برای تحقق اهداف خود اقدام مستقیم را آغاز می‌کنند</a:t>
            </a:r>
            <a:r>
              <a:rPr lang="fa-IR" sz="2800" b="1" dirty="0" smtClean="0">
                <a:cs typeface="B Zar" panose="00000400000000000000" pitchFamily="2" charset="-78"/>
              </a:rPr>
              <a:t>.</a:t>
            </a:r>
          </a:p>
          <a:p>
            <a:pPr algn="r" rtl="1">
              <a:lnSpc>
                <a:spcPct val="150000"/>
              </a:lnSpc>
            </a:pPr>
            <a:r>
              <a:rPr lang="fa-IR" sz="2800" b="1" dirty="0" smtClean="0">
                <a:cs typeface="B Zar" panose="00000400000000000000" pitchFamily="2" charset="-78"/>
              </a:rPr>
              <a:t> </a:t>
            </a:r>
            <a:r>
              <a:rPr lang="fa-IR" sz="2800" b="1" dirty="0">
                <a:cs typeface="B Zar" panose="00000400000000000000" pitchFamily="2" charset="-78"/>
              </a:rPr>
              <a:t>اغلب، برنامه‌ها ناموفق هستند زیرا در مراحل قبلی به‌اندازه کافی فکر یا وقت گذاشته نشده است</a:t>
            </a:r>
            <a:r>
              <a:rPr lang="fa-IR" sz="2800" b="1" dirty="0" smtClean="0">
                <a:cs typeface="B Zar" panose="00000400000000000000" pitchFamily="2" charset="-78"/>
              </a:rPr>
              <a:t>.</a:t>
            </a:r>
          </a:p>
          <a:p>
            <a:pPr algn="r" rtl="1">
              <a:lnSpc>
                <a:spcPct val="150000"/>
              </a:lnSpc>
            </a:pPr>
            <a:endParaRPr lang="fa-IR" sz="2800" b="1" dirty="0">
              <a:cs typeface="B Zar" panose="00000400000000000000" pitchFamily="2" charset="-78"/>
            </a:endParaRPr>
          </a:p>
          <a:p>
            <a:pPr algn="r" rtl="1">
              <a:lnSpc>
                <a:spcPct val="150000"/>
              </a:lnSpc>
            </a:pP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800097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fa-IR" sz="4400" b="1" dirty="0">
                <a:solidFill>
                  <a:prstClr val="white"/>
                </a:solidFill>
                <a:latin typeface="iransans"/>
                <a:cs typeface="B Zar" panose="00000400000000000000" pitchFamily="2" charset="-78"/>
              </a:rPr>
              <a:t/>
            </a:r>
            <a:br>
              <a:rPr lang="fa-IR" sz="4400" b="1" dirty="0">
                <a:solidFill>
                  <a:prstClr val="white"/>
                </a:solidFill>
                <a:latin typeface="iransans"/>
                <a:cs typeface="B Zar" panose="00000400000000000000" pitchFamily="2" charset="-78"/>
              </a:rPr>
            </a:br>
            <a:r>
              <a:rPr lang="fa-IR" sz="4400" b="1" dirty="0" smtClean="0">
                <a:solidFill>
                  <a:prstClr val="white"/>
                </a:solidFill>
                <a:latin typeface="iransans"/>
                <a:cs typeface="B Zar" panose="00000400000000000000" pitchFamily="2" charset="-78"/>
              </a:rPr>
              <a:t>د:مرحله </a:t>
            </a:r>
            <a:r>
              <a:rPr lang="fa-IR" sz="4400" b="1" dirty="0">
                <a:solidFill>
                  <a:prstClr val="white"/>
                </a:solidFill>
                <a:latin typeface="iransans"/>
                <a:cs typeface="B Zar" panose="00000400000000000000" pitchFamily="2" charset="-78"/>
              </a:rPr>
              <a:t>عمل</a:t>
            </a:r>
            <a:r>
              <a:rPr lang="fa-IR" sz="4400" b="1" dirty="0">
                <a:solidFill>
                  <a:prstClr val="white"/>
                </a:solidFill>
                <a:cs typeface="B Zar" panose="00000400000000000000" pitchFamily="2" charset="-78"/>
              </a:rPr>
              <a:t/>
            </a:r>
            <a:br>
              <a:rPr lang="fa-IR" sz="4400"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p:txBody>
          <a:bodyPr>
            <a:normAutofit fontScale="92500" lnSpcReduction="20000"/>
          </a:bodyPr>
          <a:lstStyle/>
          <a:p>
            <a:pPr lvl="0" algn="r" rtl="1">
              <a:lnSpc>
                <a:spcPct val="150000"/>
              </a:lnSpc>
            </a:pPr>
            <a:r>
              <a:rPr lang="fa-IR" sz="2800" b="1" dirty="0">
                <a:solidFill>
                  <a:prstClr val="white"/>
                </a:solidFill>
                <a:cs typeface="B Zar" panose="00000400000000000000" pitchFamily="2" charset="-78"/>
              </a:rPr>
              <a:t>به‌عنوان‌مثال، بسیاری از مردم برای کاهش وزن برنامه‌ای برای سال نو تنظیم </a:t>
            </a:r>
            <a:r>
              <a:rPr lang="fa-IR" sz="2800" b="1" dirty="0" smtClean="0">
                <a:solidFill>
                  <a:prstClr val="white"/>
                </a:solidFill>
                <a:cs typeface="B Zar" panose="00000400000000000000" pitchFamily="2" charset="-78"/>
              </a:rPr>
              <a:t>می‌کنند</a:t>
            </a:r>
          </a:p>
          <a:p>
            <a:pPr lvl="0" algn="r" rtl="1">
              <a:lnSpc>
                <a:spcPct val="150000"/>
              </a:lnSpc>
            </a:pPr>
            <a:r>
              <a:rPr lang="fa-IR" sz="2800" b="1" dirty="0" smtClean="0">
                <a:solidFill>
                  <a:prstClr val="white"/>
                </a:solidFill>
                <a:cs typeface="B Zar" panose="00000400000000000000" pitchFamily="2" charset="-78"/>
              </a:rPr>
              <a:t>بلافاصله </a:t>
            </a:r>
            <a:r>
              <a:rPr lang="fa-IR" sz="2800" b="1" dirty="0">
                <a:solidFill>
                  <a:prstClr val="white"/>
                </a:solidFill>
                <a:cs typeface="B Zar" panose="00000400000000000000" pitchFamily="2" charset="-78"/>
              </a:rPr>
              <a:t>با شروع یک رژیم جدید ورزشی، رژیم سالم‌تری را شروع می‌کنند </a:t>
            </a:r>
            <a:endParaRPr lang="fa-IR" sz="2800" b="1" dirty="0" smtClean="0">
              <a:solidFill>
                <a:prstClr val="white"/>
              </a:solidFill>
              <a:cs typeface="B Zar" panose="00000400000000000000" pitchFamily="2" charset="-78"/>
            </a:endParaRPr>
          </a:p>
          <a:p>
            <a:pPr lvl="0" algn="r" rtl="1">
              <a:lnSpc>
                <a:spcPct val="150000"/>
              </a:lnSpc>
            </a:pPr>
            <a:r>
              <a:rPr lang="fa-IR" sz="2800" b="1" dirty="0" smtClean="0">
                <a:solidFill>
                  <a:prstClr val="white"/>
                </a:solidFill>
                <a:cs typeface="B Zar" panose="00000400000000000000" pitchFamily="2" charset="-78"/>
              </a:rPr>
              <a:t>میان </a:t>
            </a:r>
            <a:r>
              <a:rPr lang="fa-IR" sz="2800" b="1" dirty="0">
                <a:solidFill>
                  <a:prstClr val="white"/>
                </a:solidFill>
                <a:cs typeface="B Zar" panose="00000400000000000000" pitchFamily="2" charset="-78"/>
              </a:rPr>
              <a:t>وعده‌ها را قطع می‌کنند. </a:t>
            </a:r>
            <a:endParaRPr lang="fa-IR" sz="2800" b="1" dirty="0" smtClean="0">
              <a:solidFill>
                <a:prstClr val="white"/>
              </a:solidFill>
              <a:cs typeface="B Zar" panose="00000400000000000000" pitchFamily="2" charset="-78"/>
            </a:endParaRPr>
          </a:p>
          <a:p>
            <a:pPr lvl="0" algn="r" rtl="1">
              <a:lnSpc>
                <a:spcPct val="150000"/>
              </a:lnSpc>
            </a:pPr>
            <a:r>
              <a:rPr lang="fa-IR" sz="2800" b="1" dirty="0" smtClean="0">
                <a:solidFill>
                  <a:prstClr val="white"/>
                </a:solidFill>
                <a:cs typeface="B Zar" panose="00000400000000000000" pitchFamily="2" charset="-78"/>
              </a:rPr>
              <a:t>این </a:t>
            </a:r>
            <a:r>
              <a:rPr lang="fa-IR" sz="2800" b="1" dirty="0">
                <a:solidFill>
                  <a:prstClr val="white"/>
                </a:solidFill>
                <a:cs typeface="B Zar" panose="00000400000000000000" pitchFamily="2" charset="-78"/>
              </a:rPr>
              <a:t>مراحل قطعی برای موفقیت حیاتی است، اما این تلاش‌ها اغلب طی چند هفته کنار گذاشته می‌شوند زیرا مراحل قبلی نادیده گرفته‌شده‌اند.</a:t>
            </a:r>
          </a:p>
          <a:p>
            <a:pPr algn="r" rtl="1"/>
            <a:endParaRPr lang="en-US" sz="2800"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82</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4669685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fa-IR" sz="4000" b="1" dirty="0" smtClean="0">
                <a:solidFill>
                  <a:prstClr val="white"/>
                </a:solidFill>
                <a:latin typeface="iransans"/>
                <a:cs typeface="B Zar" panose="00000400000000000000" pitchFamily="2" charset="-78"/>
              </a:rPr>
              <a:t>د:مرحله </a:t>
            </a:r>
            <a:r>
              <a:rPr lang="fa-IR" sz="4000" b="1" dirty="0">
                <a:solidFill>
                  <a:prstClr val="white"/>
                </a:solidFill>
                <a:latin typeface="iransans"/>
                <a:cs typeface="B Zar" panose="00000400000000000000" pitchFamily="2" charset="-78"/>
              </a:rPr>
              <a:t>عمل</a:t>
            </a:r>
            <a:endParaRPr lang="en-US" dirty="0"/>
          </a:p>
        </p:txBody>
      </p:sp>
      <p:sp>
        <p:nvSpPr>
          <p:cNvPr id="3" name="Content Placeholder 2"/>
          <p:cNvSpPr>
            <a:spLocks noGrp="1"/>
          </p:cNvSpPr>
          <p:nvPr>
            <p:ph idx="1"/>
          </p:nvPr>
        </p:nvSpPr>
        <p:spPr>
          <a:xfrm>
            <a:off x="680321" y="1907176"/>
            <a:ext cx="9613861" cy="4611189"/>
          </a:xfrm>
        </p:spPr>
        <p:txBody>
          <a:bodyPr>
            <a:normAutofit/>
          </a:bodyPr>
          <a:lstStyle/>
          <a:p>
            <a:pPr algn="r" rtl="1">
              <a:lnSpc>
                <a:spcPct val="150000"/>
              </a:lnSpc>
            </a:pPr>
            <a:r>
              <a:rPr lang="fa-IR" sz="2800" b="1" dirty="0">
                <a:cs typeface="B Zar" panose="00000400000000000000" pitchFamily="2" charset="-78"/>
              </a:rPr>
              <a:t>اگر در حال حاضر برای رسیدن به هدفی اقدام می‌کنید، به هر قدم مثبتی که برداشته‌اید به خودتان تبریک بگویید و پاداش دهید</a:t>
            </a:r>
            <a:r>
              <a:rPr lang="fa-IR" sz="2800" b="1" dirty="0" smtClean="0">
                <a:cs typeface="B Zar" panose="00000400000000000000" pitchFamily="2" charset="-78"/>
              </a:rPr>
              <a:t>.</a:t>
            </a:r>
          </a:p>
          <a:p>
            <a:pPr algn="r" rtl="1">
              <a:lnSpc>
                <a:spcPct val="150000"/>
              </a:lnSpc>
            </a:pPr>
            <a:r>
              <a:rPr lang="fa-IR" sz="2800" b="1" dirty="0" smtClean="0">
                <a:cs typeface="B Zar" panose="00000400000000000000" pitchFamily="2" charset="-78"/>
              </a:rPr>
              <a:t> </a:t>
            </a:r>
            <a:r>
              <a:rPr lang="fa-IR" sz="2800" b="1" dirty="0">
                <a:cs typeface="B Zar" panose="00000400000000000000" pitchFamily="2" charset="-78"/>
              </a:rPr>
              <a:t>تقویت و پشتیبانی برای کمک به حفظ مراحل مثبت به سمت تغییر بسیار مهم است.</a:t>
            </a:r>
          </a:p>
          <a:p>
            <a:pPr algn="r" rtl="1">
              <a:lnSpc>
                <a:spcPct val="150000"/>
              </a:lnSpc>
            </a:pPr>
            <a:r>
              <a:rPr lang="fa-IR" sz="2800" b="1" dirty="0" smtClean="0">
                <a:cs typeface="B Zar" panose="00000400000000000000" pitchFamily="2" charset="-78"/>
              </a:rPr>
              <a:t>وقت </a:t>
            </a:r>
            <a:r>
              <a:rPr lang="fa-IR" sz="2800" b="1" dirty="0">
                <a:cs typeface="B Zar" panose="00000400000000000000" pitchFamily="2" charset="-78"/>
              </a:rPr>
              <a:t>بگذارید و انگیزه‌ها، منابع و پیشرفت خود را به‌صورت دوره‌ای مرور کنید تا تعهد و اعتقاد خود را در توانایی‌های خود تازه کنید</a:t>
            </a: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83</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60956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fa-IR" b="1" dirty="0">
                <a:solidFill>
                  <a:prstClr val="white"/>
                </a:solidFill>
                <a:cs typeface="B Zar" panose="00000400000000000000" pitchFamily="2" charset="-78"/>
              </a:rPr>
              <a:t>ه : مرحله نگهداری</a:t>
            </a:r>
            <a:endParaRPr lang="en-US" dirty="0"/>
          </a:p>
        </p:txBody>
      </p:sp>
      <p:sp>
        <p:nvSpPr>
          <p:cNvPr id="3" name="Content Placeholder 2"/>
          <p:cNvSpPr>
            <a:spLocks noGrp="1"/>
          </p:cNvSpPr>
          <p:nvPr>
            <p:ph idx="1"/>
          </p:nvPr>
        </p:nvSpPr>
        <p:spPr>
          <a:xfrm>
            <a:off x="680321" y="2076994"/>
            <a:ext cx="9613861" cy="4271555"/>
          </a:xfrm>
        </p:spPr>
        <p:style>
          <a:lnRef idx="1">
            <a:schemeClr val="dk1"/>
          </a:lnRef>
          <a:fillRef idx="2">
            <a:schemeClr val="dk1"/>
          </a:fillRef>
          <a:effectRef idx="1">
            <a:schemeClr val="dk1"/>
          </a:effectRef>
          <a:fontRef idx="minor">
            <a:schemeClr val="dk1"/>
          </a:fontRef>
        </p:style>
        <p:txBody>
          <a:bodyPr>
            <a:normAutofit/>
          </a:bodyPr>
          <a:lstStyle/>
          <a:p>
            <a:pPr algn="r" rtl="1"/>
            <a:r>
              <a:rPr lang="fa-IR" sz="4000" b="1" dirty="0" smtClean="0">
                <a:solidFill>
                  <a:srgbClr val="C00000"/>
                </a:solidFill>
                <a:cs typeface="B Zar" panose="00000400000000000000" pitchFamily="2" charset="-78"/>
              </a:rPr>
              <a:t>مشخصات:</a:t>
            </a:r>
            <a:endParaRPr lang="fa-IR" sz="4000" b="1" dirty="0">
              <a:solidFill>
                <a:srgbClr val="C00000"/>
              </a:solidFill>
              <a:cs typeface="B Zar" panose="00000400000000000000" pitchFamily="2" charset="-78"/>
            </a:endParaRPr>
          </a:p>
          <a:p>
            <a:pPr algn="r" rtl="1"/>
            <a:r>
              <a:rPr lang="fa-IR" sz="3200" b="1" dirty="0">
                <a:cs typeface="B Zar" panose="00000400000000000000" pitchFamily="2" charset="-78"/>
              </a:rPr>
              <a:t>حفظ رفتار جدید</a:t>
            </a:r>
          </a:p>
          <a:p>
            <a:pPr algn="r" rtl="1"/>
            <a:r>
              <a:rPr lang="fa-IR" sz="3200" b="1" dirty="0">
                <a:cs typeface="B Zar" panose="00000400000000000000" pitchFamily="2" charset="-78"/>
              </a:rPr>
              <a:t>پرهیز از وسوسه</a:t>
            </a:r>
          </a:p>
          <a:p>
            <a:pPr algn="r" rtl="1"/>
            <a:r>
              <a:rPr lang="fa-IR" sz="3600" b="1" dirty="0" smtClean="0">
                <a:solidFill>
                  <a:srgbClr val="C00000"/>
                </a:solidFill>
                <a:cs typeface="B Zar" panose="00000400000000000000" pitchFamily="2" charset="-78"/>
              </a:rPr>
              <a:t>استراتژی‌ها:</a:t>
            </a:r>
            <a:endParaRPr lang="fa-IR" sz="3600" b="1" dirty="0">
              <a:solidFill>
                <a:srgbClr val="C00000"/>
              </a:solidFill>
              <a:cs typeface="B Zar" panose="00000400000000000000" pitchFamily="2" charset="-78"/>
            </a:endParaRPr>
          </a:p>
          <a:p>
            <a:pPr algn="r" rtl="1"/>
            <a:r>
              <a:rPr lang="fa-IR" sz="3200" b="1" dirty="0">
                <a:cs typeface="B Zar" panose="00000400000000000000" pitchFamily="2" charset="-78"/>
              </a:rPr>
              <a:t>استراتژی‌های مقابله با وسوسه را تدوین کنید</a:t>
            </a:r>
          </a:p>
          <a:p>
            <a:pPr algn="r" rtl="1"/>
            <a:r>
              <a:rPr lang="fa-IR" sz="3200" b="1" dirty="0">
                <a:cs typeface="B Zar" panose="00000400000000000000" pitchFamily="2" charset="-78"/>
              </a:rPr>
              <a:t>یادتان باشد که به خودتان جایزه بدهی</a:t>
            </a:r>
            <a:endParaRPr lang="en-US" sz="32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84</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4138105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pPr algn="ctr" rtl="1"/>
            <a:r>
              <a:rPr lang="fa-IR" b="1" dirty="0" smtClean="0">
                <a:cs typeface="B Zar" panose="00000400000000000000" pitchFamily="2" charset="-78"/>
              </a:rPr>
              <a:t>ه : مرحله نگهداری</a:t>
            </a:r>
            <a:endParaRPr lang="en-US" b="1" dirty="0">
              <a:cs typeface="B Zar" panose="00000400000000000000" pitchFamily="2" charset="-78"/>
            </a:endParaRPr>
          </a:p>
        </p:txBody>
      </p:sp>
      <p:sp>
        <p:nvSpPr>
          <p:cNvPr id="3" name="Content Placeholder 2"/>
          <p:cNvSpPr>
            <a:spLocks noGrp="1"/>
          </p:cNvSpPr>
          <p:nvPr>
            <p:ph idx="1"/>
          </p:nvPr>
        </p:nvSpPr>
        <p:spPr>
          <a:xfrm>
            <a:off x="680321" y="1894114"/>
            <a:ext cx="10357793" cy="4428309"/>
          </a:xfrm>
        </p:spPr>
        <p:txBody>
          <a:bodyPr>
            <a:noAutofit/>
          </a:bodyPr>
          <a:lstStyle/>
          <a:p>
            <a:pPr algn="r" rtl="1">
              <a:lnSpc>
                <a:spcPct val="150000"/>
              </a:lnSpc>
            </a:pPr>
            <a:r>
              <a:rPr lang="fa-IR" sz="2800" b="1" dirty="0">
                <a:cs typeface="B Zar" panose="00000400000000000000" pitchFamily="2" charset="-78"/>
              </a:rPr>
              <a:t>مرحله نگهداری مدل مراحل تغییر شامل جلوگیری موفقیت‌آمیز از رفتارهای قبلی و ادامه رفتارهای جدید است</a:t>
            </a:r>
            <a:r>
              <a:rPr lang="fa-IR" sz="2800" b="1" dirty="0" smtClean="0">
                <a:cs typeface="B Zar" panose="00000400000000000000" pitchFamily="2" charset="-78"/>
              </a:rPr>
              <a:t>.</a:t>
            </a:r>
          </a:p>
          <a:p>
            <a:pPr algn="r" rtl="1">
              <a:lnSpc>
                <a:spcPct val="150000"/>
              </a:lnSpc>
            </a:pPr>
            <a:r>
              <a:rPr lang="fa-IR" sz="2800" b="1" dirty="0" smtClean="0">
                <a:cs typeface="B Zar" panose="00000400000000000000" pitchFamily="2" charset="-78"/>
              </a:rPr>
              <a:t> </a:t>
            </a:r>
            <a:r>
              <a:rPr lang="fa-IR" sz="2800" b="1" dirty="0">
                <a:cs typeface="B Zar" panose="00000400000000000000" pitchFamily="2" charset="-78"/>
              </a:rPr>
              <a:t>اگر می‌خواهید رفتاری جدید را حفظ کنید، به دنبال راه‌هایی برای جلوگیری از وسوسه باشید. </a:t>
            </a:r>
            <a:endParaRPr lang="fa-IR" sz="2800" b="1" dirty="0" smtClean="0">
              <a:cs typeface="B Zar" panose="00000400000000000000" pitchFamily="2" charset="-78"/>
            </a:endParaRPr>
          </a:p>
          <a:p>
            <a:pPr algn="r" rtl="1">
              <a:lnSpc>
                <a:spcPct val="150000"/>
              </a:lnSpc>
            </a:pPr>
            <a:r>
              <a:rPr lang="fa-IR" sz="2800" b="1" dirty="0" smtClean="0">
                <a:cs typeface="B Zar" panose="00000400000000000000" pitchFamily="2" charset="-78"/>
              </a:rPr>
              <a:t>سعی </a:t>
            </a:r>
            <a:r>
              <a:rPr lang="fa-IR" sz="2800" b="1" dirty="0">
                <a:cs typeface="B Zar" panose="00000400000000000000" pitchFamily="2" charset="-78"/>
              </a:rPr>
              <a:t>کنید عادت‌های قدیمی را با کارهای مثبت بیشتر جایگزین کنید. </a:t>
            </a:r>
            <a:endParaRPr lang="fa-IR" sz="2800" b="1" dirty="0" smtClean="0">
              <a:cs typeface="B Zar" panose="00000400000000000000" pitchFamily="2" charset="-78"/>
            </a:endParaRPr>
          </a:p>
          <a:p>
            <a:pPr algn="r" rtl="1">
              <a:lnSpc>
                <a:spcPct val="150000"/>
              </a:lnSpc>
            </a:pPr>
            <a:r>
              <a:rPr lang="fa-IR" sz="2800" b="1" dirty="0" smtClean="0">
                <a:cs typeface="B Zar" panose="00000400000000000000" pitchFamily="2" charset="-78"/>
              </a:rPr>
              <a:t>وقتی </a:t>
            </a:r>
            <a:r>
              <a:rPr lang="fa-IR" sz="2800" b="1" dirty="0">
                <a:cs typeface="B Zar" panose="00000400000000000000" pitchFamily="2" charset="-78"/>
              </a:rPr>
              <a:t>می‌توانید با موفقیت از عود مجدد جلوگیری کنید و به خود پاداش </a:t>
            </a:r>
            <a:r>
              <a:rPr lang="fa-IR" sz="2800" b="1" dirty="0" smtClean="0">
                <a:cs typeface="B Zar" panose="00000400000000000000" pitchFamily="2" charset="-78"/>
              </a:rPr>
              <a:t>دهید</a:t>
            </a: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85</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150149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pPr algn="ctr"/>
            <a:r>
              <a:rPr lang="fa-IR" b="1" dirty="0">
                <a:solidFill>
                  <a:prstClr val="white"/>
                </a:solidFill>
                <a:cs typeface="B Zar" panose="00000400000000000000" pitchFamily="2" charset="-78"/>
              </a:rPr>
              <a:t>مرحله نگهداری</a:t>
            </a:r>
            <a:endParaRPr lang="en-US" dirty="0"/>
          </a:p>
        </p:txBody>
      </p:sp>
      <p:sp>
        <p:nvSpPr>
          <p:cNvPr id="3" name="Content Placeholder 2"/>
          <p:cNvSpPr>
            <a:spLocks noGrp="1"/>
          </p:cNvSpPr>
          <p:nvPr>
            <p:ph idx="1"/>
          </p:nvPr>
        </p:nvSpPr>
        <p:spPr>
          <a:xfrm>
            <a:off x="680321" y="2194560"/>
            <a:ext cx="9613861" cy="4349931"/>
          </a:xfrm>
        </p:spPr>
        <p:txBody>
          <a:bodyPr>
            <a:normAutofit/>
          </a:bodyPr>
          <a:lstStyle/>
          <a:p>
            <a:pPr algn="r" rtl="1">
              <a:lnSpc>
                <a:spcPct val="150000"/>
              </a:lnSpc>
            </a:pPr>
            <a:r>
              <a:rPr lang="fa-IR" sz="2800" b="1" dirty="0">
                <a:cs typeface="B Zar" panose="00000400000000000000" pitchFamily="2" charset="-78"/>
              </a:rPr>
              <a:t>اگر تزلزل می‌کنید، زیاد به خود سخت نگیرید یا تسلیم نشوید</a:t>
            </a:r>
            <a:r>
              <a:rPr lang="fa-IR" sz="2800" b="1" dirty="0" smtClean="0">
                <a:cs typeface="B Zar" panose="00000400000000000000" pitchFamily="2" charset="-78"/>
              </a:rPr>
              <a:t>.</a:t>
            </a:r>
          </a:p>
          <a:p>
            <a:pPr algn="r" rtl="1">
              <a:lnSpc>
                <a:spcPct val="150000"/>
              </a:lnSpc>
            </a:pPr>
            <a:r>
              <a:rPr lang="fa-IR" sz="2800" b="1" dirty="0" smtClean="0">
                <a:cs typeface="B Zar" panose="00000400000000000000" pitchFamily="2" charset="-78"/>
              </a:rPr>
              <a:t> </a:t>
            </a:r>
            <a:r>
              <a:rPr lang="fa-IR" sz="2800" b="1" dirty="0">
                <a:cs typeface="B Zar" panose="00000400000000000000" pitchFamily="2" charset="-78"/>
              </a:rPr>
              <a:t>در عوض، به خود یادآوری کنید که این فقط یک عقب‌گرد کوچک بود</a:t>
            </a:r>
            <a:r>
              <a:rPr lang="fa-IR" sz="2800" b="1" dirty="0" smtClean="0">
                <a:cs typeface="B Zar" panose="00000400000000000000" pitchFamily="2" charset="-78"/>
              </a:rPr>
              <a:t>.</a:t>
            </a:r>
          </a:p>
          <a:p>
            <a:pPr algn="r" rtl="1">
              <a:lnSpc>
                <a:spcPct val="150000"/>
              </a:lnSpc>
            </a:pPr>
            <a:r>
              <a:rPr lang="fa-IR" sz="2800" b="1" dirty="0" smtClean="0">
                <a:cs typeface="B Zar" panose="00000400000000000000" pitchFamily="2" charset="-78"/>
              </a:rPr>
              <a:t> </a:t>
            </a:r>
            <a:r>
              <a:rPr lang="fa-IR" sz="2800" b="1" dirty="0">
                <a:cs typeface="B Zar" panose="00000400000000000000" pitchFamily="2" charset="-78"/>
              </a:rPr>
              <a:t>همان‌طور که در مرحله بعدی خواهید آموخت، عودها معمول است و بخشی از روند ایجاد یک تغییر مادام‌العمر‌است. </a:t>
            </a:r>
            <a:endParaRPr lang="fa-IR" sz="2800" b="1" dirty="0" smtClean="0">
              <a:cs typeface="B Zar" panose="00000400000000000000" pitchFamily="2" charset="-78"/>
            </a:endParaRPr>
          </a:p>
          <a:p>
            <a:pPr algn="r" rtl="1">
              <a:lnSpc>
                <a:spcPct val="150000"/>
              </a:lnSpc>
            </a:pPr>
            <a:r>
              <a:rPr lang="fa-IR" sz="2800" b="1" dirty="0" smtClean="0">
                <a:cs typeface="B Zar" panose="00000400000000000000" pitchFamily="2" charset="-78"/>
              </a:rPr>
              <a:t>در </a:t>
            </a:r>
            <a:r>
              <a:rPr lang="fa-IR" sz="2800" b="1" dirty="0">
                <a:cs typeface="B Zar" panose="00000400000000000000" pitchFamily="2" charset="-78"/>
              </a:rPr>
              <a:t>طی این مرحله، مردم اطمینان بیشتری می‌یابند که قادر به ادامه تغییر خود خواهند بود</a:t>
            </a: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86</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0811526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fa-IR" b="1" dirty="0">
                <a:solidFill>
                  <a:prstClr val="white"/>
                </a:solidFill>
                <a:cs typeface="B Zar" panose="00000400000000000000" pitchFamily="2" charset="-78"/>
              </a:rPr>
              <a:t>و: مرحله عود مجدد</a:t>
            </a:r>
            <a:endParaRPr lang="en-US" dirty="0"/>
          </a:p>
        </p:txBody>
      </p:sp>
      <p:sp>
        <p:nvSpPr>
          <p:cNvPr id="3" name="Content Placeholder 2"/>
          <p:cNvSpPr>
            <a:spLocks noGrp="1"/>
          </p:cNvSpPr>
          <p:nvPr>
            <p:ph idx="1"/>
          </p:nvPr>
        </p:nvSpPr>
        <p:spPr>
          <a:xfrm>
            <a:off x="680321" y="1985554"/>
            <a:ext cx="10240228" cy="4558937"/>
          </a:xfrm>
        </p:spPr>
        <p:style>
          <a:lnRef idx="1">
            <a:schemeClr val="accent3"/>
          </a:lnRef>
          <a:fillRef idx="3">
            <a:schemeClr val="accent3"/>
          </a:fillRef>
          <a:effectRef idx="2">
            <a:schemeClr val="accent3"/>
          </a:effectRef>
          <a:fontRef idx="minor">
            <a:schemeClr val="lt1"/>
          </a:fontRef>
        </p:style>
        <p:txBody>
          <a:bodyPr>
            <a:normAutofit/>
          </a:bodyPr>
          <a:lstStyle/>
          <a:p>
            <a:pPr algn="r" rtl="1"/>
            <a:r>
              <a:rPr lang="fa-IR" sz="4400" b="1" dirty="0">
                <a:solidFill>
                  <a:srgbClr val="C00000"/>
                </a:solidFill>
                <a:cs typeface="B Zar" panose="00000400000000000000" pitchFamily="2" charset="-78"/>
              </a:rPr>
              <a:t>مشخصات</a:t>
            </a:r>
          </a:p>
          <a:p>
            <a:pPr algn="r" rtl="1"/>
            <a:r>
              <a:rPr lang="fa-IR" sz="3200" b="1" dirty="0">
                <a:cs typeface="B Zar" panose="00000400000000000000" pitchFamily="2" charset="-78"/>
              </a:rPr>
              <a:t>ناامیدی</a:t>
            </a:r>
          </a:p>
          <a:p>
            <a:pPr algn="r" rtl="1"/>
            <a:r>
              <a:rPr lang="fa-IR" sz="3200" b="1" dirty="0">
                <a:cs typeface="B Zar" panose="00000400000000000000" pitchFamily="2" charset="-78"/>
              </a:rPr>
              <a:t>احساس شکست</a:t>
            </a:r>
          </a:p>
          <a:p>
            <a:pPr algn="r" rtl="1"/>
            <a:r>
              <a:rPr lang="fa-IR" sz="4400" b="1" dirty="0">
                <a:solidFill>
                  <a:srgbClr val="C00000"/>
                </a:solidFill>
                <a:cs typeface="B Zar" panose="00000400000000000000" pitchFamily="2" charset="-78"/>
              </a:rPr>
              <a:t>استراتژی‌ها</a:t>
            </a:r>
          </a:p>
          <a:p>
            <a:pPr algn="r" rtl="1"/>
            <a:r>
              <a:rPr lang="fa-IR" sz="3200" b="1" dirty="0">
                <a:cs typeface="B Zar" panose="00000400000000000000" pitchFamily="2" charset="-78"/>
              </a:rPr>
              <a:t>محرک‌هایی را که منجر به عود می‌شوند، شناسایی کنید.</a:t>
            </a:r>
          </a:p>
          <a:p>
            <a:pPr algn="r" rtl="1"/>
            <a:r>
              <a:rPr lang="fa-IR" sz="3200" b="1" dirty="0">
                <a:cs typeface="B Zar" panose="00000400000000000000" pitchFamily="2" charset="-78"/>
              </a:rPr>
              <a:t>موانع موفقیت را بشناسید</a:t>
            </a:r>
          </a:p>
          <a:p>
            <a:pPr algn="r" rtl="1"/>
            <a:r>
              <a:rPr lang="fa-IR" sz="3200" b="1" dirty="0">
                <a:cs typeface="B Zar" panose="00000400000000000000" pitchFamily="2" charset="-78"/>
              </a:rPr>
              <a:t>هدف و تعهد خود را برای تغییر دوباره تأیید کنی</a:t>
            </a:r>
            <a:endParaRPr lang="en-US" sz="32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87</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595033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rtl="1"/>
            <a:r>
              <a:rPr lang="fa-IR" b="1" dirty="0" smtClean="0">
                <a:cs typeface="B Zar" panose="00000400000000000000" pitchFamily="2" charset="-78"/>
              </a:rPr>
              <a:t>و: مرحله </a:t>
            </a:r>
            <a:r>
              <a:rPr lang="fa-IR" b="1" dirty="0">
                <a:cs typeface="B Zar" panose="00000400000000000000" pitchFamily="2" charset="-78"/>
              </a:rPr>
              <a:t>عود مجدد</a:t>
            </a:r>
            <a:br>
              <a:rPr lang="fa-IR" b="1" dirty="0">
                <a:cs typeface="B Zar" panose="00000400000000000000" pitchFamily="2" charset="-78"/>
              </a:rPr>
            </a:br>
            <a:endParaRPr lang="en-US" b="1" dirty="0">
              <a:cs typeface="B Zar" panose="00000400000000000000" pitchFamily="2" charset="-78"/>
            </a:endParaRPr>
          </a:p>
        </p:txBody>
      </p:sp>
      <p:sp>
        <p:nvSpPr>
          <p:cNvPr id="3" name="Content Placeholder 2"/>
          <p:cNvSpPr>
            <a:spLocks noGrp="1"/>
          </p:cNvSpPr>
          <p:nvPr>
            <p:ph idx="1"/>
          </p:nvPr>
        </p:nvSpPr>
        <p:spPr/>
        <p:txBody>
          <a:bodyPr>
            <a:noAutofit/>
          </a:bodyPr>
          <a:lstStyle/>
          <a:p>
            <a:pPr algn="r" rtl="1">
              <a:lnSpc>
                <a:spcPct val="200000"/>
              </a:lnSpc>
            </a:pPr>
            <a:r>
              <a:rPr lang="fa-IR" sz="2800" b="1" dirty="0">
                <a:cs typeface="B Zar" panose="00000400000000000000" pitchFamily="2" charset="-78"/>
              </a:rPr>
              <a:t>اگرچه ممکن است گاهی اجتناب‌ناپذیر باشد، اما اگر خود را آموزش دهید که عود را فقط یک مرحله دیگر در روند تغییر مشاهده کنید نه یک شکست، احتمال اینکه بتوانید به‌سرعت به رفتار موردنظر خود برگردید بسیار بیشتر است</a:t>
            </a:r>
            <a:r>
              <a:rPr lang="fa-IR" sz="2800" b="1" dirty="0" smtClean="0">
                <a:cs typeface="B Zar" panose="00000400000000000000" pitchFamily="2" charset="-78"/>
              </a:rPr>
              <a:t>.</a:t>
            </a:r>
          </a:p>
          <a:p>
            <a:pPr algn="r" rtl="1">
              <a:lnSpc>
                <a:spcPct val="200000"/>
              </a:lnSpc>
            </a:pPr>
            <a:r>
              <a:rPr lang="fa-IR" sz="2800" b="1" dirty="0" smtClean="0">
                <a:cs typeface="B Zar" panose="00000400000000000000" pitchFamily="2" charset="-78"/>
              </a:rPr>
              <a:t> </a:t>
            </a: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88</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1358601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fa-IR" b="1" dirty="0">
                <a:solidFill>
                  <a:prstClr val="white"/>
                </a:solidFill>
                <a:cs typeface="B Zar" panose="00000400000000000000" pitchFamily="2" charset="-78"/>
              </a:rPr>
              <a:t>مرحله عود مجدد</a:t>
            </a:r>
            <a:br>
              <a:rPr lang="fa-IR"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p:txBody>
          <a:bodyPr>
            <a:noAutofit/>
          </a:bodyPr>
          <a:lstStyle/>
          <a:p>
            <a:pPr lvl="0" algn="r" rtl="1">
              <a:lnSpc>
                <a:spcPct val="200000"/>
              </a:lnSpc>
            </a:pPr>
            <a:r>
              <a:rPr lang="fa-IR" sz="3200" b="1" dirty="0">
                <a:solidFill>
                  <a:prstClr val="white"/>
                </a:solidFill>
                <a:cs typeface="B Zar" panose="00000400000000000000" pitchFamily="2" charset="-78"/>
              </a:rPr>
              <a:t>عود به این معنی نیست که شما محکوم هستید که برای همیشه به عادات غذایی یا رفتار نامناسب برگردید – مگر اینکه فکر کنید که محکوم هستید و به خود اجازه می‌دهید دلسرد شوید، در این صورت این کار را خواهید کرد</a:t>
            </a:r>
            <a:endParaRPr lang="en-US" sz="3200" b="1" dirty="0">
              <a:solidFill>
                <a:prstClr val="white"/>
              </a:solidFill>
              <a:cs typeface="B Zar" panose="00000400000000000000" pitchFamily="2" charset="-78"/>
            </a:endParaRPr>
          </a:p>
          <a:p>
            <a:pPr algn="r" rtl="1"/>
            <a:endParaRPr lang="en-US" sz="3200"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89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50430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ctr"/>
            <a:r>
              <a:rPr lang="fa-IR" sz="4400" b="1" dirty="0" smtClean="0">
                <a:cs typeface="B Zar" panose="00000400000000000000" pitchFamily="2" charset="-78"/>
              </a:rPr>
              <a:t>پنجره های خودشناسی</a:t>
            </a:r>
            <a:endParaRPr lang="en-US" sz="4400" b="1" dirty="0">
              <a:cs typeface="B Zar" panose="00000400000000000000" pitchFamily="2" charset="-78"/>
            </a:endParaRPr>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lstStyle/>
          <a:p>
            <a:pPr algn="ct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34" y="2076994"/>
            <a:ext cx="9823269" cy="4415245"/>
          </a:xfrm>
          <a:prstGeom prst="rect">
            <a:avLst/>
          </a:prstGeom>
          <a:ln/>
          <a:extLst/>
        </p:spPr>
        <p:style>
          <a:lnRef idx="3">
            <a:schemeClr val="lt1"/>
          </a:lnRef>
          <a:fillRef idx="1">
            <a:schemeClr val="accent4"/>
          </a:fillRef>
          <a:effectRef idx="1">
            <a:schemeClr val="accent4"/>
          </a:effectRef>
          <a:fontRef idx="minor">
            <a:schemeClr val="lt1"/>
          </a:fontRef>
        </p:style>
      </p:pic>
      <p:sp>
        <p:nvSpPr>
          <p:cNvPr id="4" name="Footer Placeholder 3"/>
          <p:cNvSpPr>
            <a:spLocks noGrp="1"/>
          </p:cNvSpPr>
          <p:nvPr>
            <p:ph type="ftr" sz="quarter" idx="11"/>
          </p:nvPr>
        </p:nvSpPr>
        <p:spPr/>
        <p:style>
          <a:lnRef idx="3">
            <a:schemeClr val="lt1"/>
          </a:lnRef>
          <a:fillRef idx="1">
            <a:schemeClr val="accent4"/>
          </a:fillRef>
          <a:effectRef idx="1">
            <a:schemeClr val="accent4"/>
          </a:effectRef>
          <a:fontRef idx="minor">
            <a:schemeClr val="lt1"/>
          </a:fontRef>
        </p:style>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style>
          <a:lnRef idx="3">
            <a:schemeClr val="lt1"/>
          </a:lnRef>
          <a:fillRef idx="1">
            <a:schemeClr val="accent4"/>
          </a:fillRef>
          <a:effectRef idx="1">
            <a:schemeClr val="accent4"/>
          </a:effectRef>
          <a:fontRef idx="minor">
            <a:schemeClr val="lt1"/>
          </a:fontRef>
        </p:style>
        <p:txBody>
          <a:bodyPr/>
          <a:lstStyle/>
          <a:p>
            <a:fld id="{B9220313-222D-447A-957D-146E7EF28FF9}" type="slidenum">
              <a:rPr lang="en-US" smtClean="0"/>
              <a:t>9</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8820283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fa-IR" b="1" dirty="0">
                <a:solidFill>
                  <a:prstClr val="white"/>
                </a:solidFill>
                <a:cs typeface="B Zar" panose="00000400000000000000" pitchFamily="2" charset="-78"/>
              </a:rPr>
              <a:t>مرحله عود مجدد</a:t>
            </a:r>
            <a:br>
              <a:rPr lang="fa-IR" b="1" dirty="0">
                <a:solidFill>
                  <a:prstClr val="white"/>
                </a:solidFill>
                <a:cs typeface="B Zar" panose="00000400000000000000" pitchFamily="2" charset="-78"/>
              </a:rPr>
            </a:br>
            <a:endParaRPr lang="en-US" dirty="0"/>
          </a:p>
        </p:txBody>
      </p:sp>
      <p:sp>
        <p:nvSpPr>
          <p:cNvPr id="3" name="Content Placeholder 2"/>
          <p:cNvSpPr>
            <a:spLocks noGrp="1"/>
          </p:cNvSpPr>
          <p:nvPr>
            <p:ph idx="1"/>
          </p:nvPr>
        </p:nvSpPr>
        <p:spPr/>
        <p:txBody>
          <a:bodyPr>
            <a:noAutofit/>
          </a:bodyPr>
          <a:lstStyle/>
          <a:p>
            <a:pPr algn="r" rtl="1">
              <a:lnSpc>
                <a:spcPct val="150000"/>
              </a:lnSpc>
            </a:pPr>
            <a:r>
              <a:rPr lang="fa-IR" sz="2800" b="1" dirty="0">
                <a:latin typeface="iransans"/>
                <a:cs typeface="B Zar" panose="00000400000000000000" pitchFamily="2" charset="-78"/>
              </a:rPr>
              <a:t>در مورد هر رفتاری که می‌خواهید تغییر دهید، عود صادق است. هرگز اجازه ندهید که چند روز یا حتی هفته‌ها دوباره به عادت‌های بد روی بیاورید، شما را از جنگ برای بازسازی عادت‌های خوب موردنظر خود منصرف کند.</a:t>
            </a:r>
          </a:p>
          <a:p>
            <a:pPr algn="r" rtl="1">
              <a:lnSpc>
                <a:spcPct val="150000"/>
              </a:lnSpc>
            </a:pPr>
            <a:r>
              <a:rPr lang="fa-IR" sz="2800" b="1" dirty="0">
                <a:latin typeface="iransans"/>
                <a:cs typeface="B Zar" panose="00000400000000000000" pitchFamily="2" charset="-78"/>
              </a:rPr>
              <a:t>همیشه به یاد داشته باشید: هیچ‌کس با عادت متولد نشده است. همه آن‌ها آموخته‌شده‌اند و بنابراین قابل‌تغییر هستن</a:t>
            </a:r>
          </a:p>
          <a:p>
            <a:pPr algn="r" rtl="1">
              <a:lnSpc>
                <a:spcPct val="150000"/>
              </a:lnSpc>
            </a:pP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90</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39754524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534194"/>
            <a:ext cx="8144134" cy="1572585"/>
          </a:xfrm>
        </p:spPr>
        <p:txBody>
          <a:bodyPr/>
          <a:lstStyle/>
          <a:p>
            <a:pPr algn="ctr" rtl="1"/>
            <a:r>
              <a:rPr lang="fa-IR" sz="4800" b="1" dirty="0" smtClean="0">
                <a:cs typeface="B Zar" panose="00000400000000000000" pitchFamily="2" charset="-78"/>
              </a:rPr>
              <a:t>شخصیت سازی منظم</a:t>
            </a:r>
            <a:endParaRPr lang="en-US" sz="4800" b="1" dirty="0">
              <a:cs typeface="B Zar" panose="00000400000000000000" pitchFamily="2" charset="-78"/>
            </a:endParaRPr>
          </a:p>
        </p:txBody>
      </p:sp>
      <p:sp>
        <p:nvSpPr>
          <p:cNvPr id="3" name="Subtitle 2"/>
          <p:cNvSpPr>
            <a:spLocks noGrp="1"/>
          </p:cNvSpPr>
          <p:nvPr>
            <p:ph type="subTitle" idx="1"/>
          </p:nvPr>
        </p:nvSpPr>
        <p:spPr/>
        <p:txBody>
          <a:bodyPr>
            <a:normAutofit/>
          </a:bodyPr>
          <a:lstStyle/>
          <a:p>
            <a:pPr algn="ctr"/>
            <a:r>
              <a:rPr lang="fa-IR" sz="4800" b="1" dirty="0" smtClean="0">
                <a:solidFill>
                  <a:srgbClr val="FFFF00"/>
                </a:solidFill>
                <a:cs typeface="B Zar" panose="00000400000000000000" pitchFamily="2" charset="-78"/>
              </a:rPr>
              <a:t>دیسیپلین شخصی</a:t>
            </a:r>
            <a:endParaRPr lang="en-US" sz="4800" b="1" dirty="0">
              <a:solidFill>
                <a:srgbClr val="FFFF00"/>
              </a:solidFill>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91</a:t>
            </a:fld>
            <a:endParaRPr lang="en-US"/>
          </a:p>
        </p:txBody>
      </p:sp>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1204377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lnSpc>
                <a:spcPct val="200000"/>
              </a:lnSpc>
            </a:pPr>
            <a:r>
              <a:rPr lang="fa-IR" sz="4800" b="1" dirty="0" smtClean="0">
                <a:solidFill>
                  <a:srgbClr val="FFC000"/>
                </a:solidFill>
                <a:cs typeface="B Zar" panose="00000400000000000000" pitchFamily="2" charset="-78"/>
              </a:rPr>
              <a:t>دو مولفه اساسی دیسیپلین شخصی</a:t>
            </a:r>
            <a:endParaRPr lang="en-US" sz="4800" b="1" dirty="0">
              <a:solidFill>
                <a:srgbClr val="FFC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200000"/>
              </a:lnSpc>
            </a:pPr>
            <a:r>
              <a:rPr lang="fa-IR" sz="4400" b="1" dirty="0" smtClean="0">
                <a:cs typeface="B Zar" panose="00000400000000000000" pitchFamily="2" charset="-78"/>
              </a:rPr>
              <a:t>1-اهداف شخصی در زندگی</a:t>
            </a:r>
          </a:p>
          <a:p>
            <a:pPr algn="r" rtl="1">
              <a:lnSpc>
                <a:spcPct val="200000"/>
              </a:lnSpc>
            </a:pPr>
            <a:r>
              <a:rPr lang="fa-IR" sz="4400" b="1" dirty="0" smtClean="0">
                <a:cs typeface="B Zar" panose="00000400000000000000" pitchFamily="2" charset="-78"/>
              </a:rPr>
              <a:t>2-امیدوار به دستیابی آن ها</a:t>
            </a:r>
            <a:endParaRPr lang="en-US" sz="4400" b="1" dirty="0">
              <a:cs typeface="B Zar"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9" y="1895289"/>
            <a:ext cx="2731635" cy="471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92</a:t>
            </a:fld>
            <a:endParaRPr lang="en-US"/>
          </a:p>
        </p:txBody>
      </p:sp>
    </p:spTree>
    <p:extLst>
      <p:ext uri="{BB962C8B-B14F-4D97-AF65-F5344CB8AC3E}">
        <p14:creationId xmlns:p14="http://schemas.microsoft.com/office/powerpoint/2010/main" val="34324240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6000" b="1" dirty="0" smtClean="0">
                <a:solidFill>
                  <a:srgbClr val="FFFF00"/>
                </a:solidFill>
                <a:cs typeface="B Zar" panose="00000400000000000000" pitchFamily="2" charset="-78"/>
              </a:rPr>
              <a:t>پیشرفت</a:t>
            </a:r>
            <a:endParaRPr lang="en-US" sz="6000" b="1" dirty="0">
              <a:solidFill>
                <a:srgbClr val="FFFF00"/>
              </a:solidFill>
              <a:cs typeface="B Zar" panose="00000400000000000000" pitchFamily="2" charset="-78"/>
            </a:endParaRPr>
          </a:p>
        </p:txBody>
      </p:sp>
      <p:sp>
        <p:nvSpPr>
          <p:cNvPr id="3" name="Content Placeholder 2"/>
          <p:cNvSpPr>
            <a:spLocks noGrp="1"/>
          </p:cNvSpPr>
          <p:nvPr>
            <p:ph idx="1"/>
          </p:nvPr>
        </p:nvSpPr>
        <p:spPr/>
        <p:txBody>
          <a:bodyPr/>
          <a:lstStyle/>
          <a:p>
            <a:pPr lvl="0" algn="r" rtl="1">
              <a:lnSpc>
                <a:spcPct val="150000"/>
              </a:lnSpc>
            </a:pPr>
            <a:r>
              <a:rPr lang="fa-IR" sz="4000" b="1" dirty="0">
                <a:cs typeface="B Zar" panose="00000400000000000000" pitchFamily="2" charset="-78"/>
              </a:rPr>
              <a:t>در یک کلام اغلب ما بدنبال  پیشرفت هستیم</a:t>
            </a:r>
          </a:p>
          <a:p>
            <a:pPr lvl="0" algn="r" rtl="1">
              <a:lnSpc>
                <a:spcPct val="150000"/>
              </a:lnSpc>
            </a:pPr>
            <a:r>
              <a:rPr lang="fa-IR" sz="4000" b="1" dirty="0">
                <a:cs typeface="B Zar" panose="00000400000000000000" pitchFamily="2" charset="-78"/>
              </a:rPr>
              <a:t>پیشرفت یعنی تبدیل اهداف و برنامه ها به </a:t>
            </a:r>
            <a:r>
              <a:rPr lang="fa-IR" sz="4000" b="1" dirty="0">
                <a:solidFill>
                  <a:srgbClr val="FFFF00"/>
                </a:solidFill>
                <a:cs typeface="B Zar" panose="00000400000000000000" pitchFamily="2" charset="-78"/>
              </a:rPr>
              <a:t>دستاورد</a:t>
            </a:r>
          </a:p>
          <a:p>
            <a:pPr lvl="0" algn="r" rtl="1">
              <a:lnSpc>
                <a:spcPct val="150000"/>
              </a:lnSpc>
            </a:pPr>
            <a:r>
              <a:rPr lang="fa-IR" sz="4000" b="1" dirty="0">
                <a:cs typeface="B Zar" panose="00000400000000000000" pitchFamily="2" charset="-78"/>
              </a:rPr>
              <a:t>از طریق </a:t>
            </a:r>
            <a:r>
              <a:rPr lang="fa-IR" sz="4000" b="1" dirty="0">
                <a:solidFill>
                  <a:srgbClr val="FFFF00"/>
                </a:solidFill>
                <a:cs typeface="B Zar" panose="00000400000000000000" pitchFamily="2" charset="-78"/>
              </a:rPr>
              <a:t>مدیریت</a:t>
            </a:r>
            <a:r>
              <a:rPr lang="fa-IR" sz="4000" b="1" dirty="0">
                <a:cs typeface="B Zar" panose="00000400000000000000" pitchFamily="2" charset="-78"/>
              </a:rPr>
              <a:t> بر افکار، احساسات و رفتار</a:t>
            </a:r>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93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5860"/>
            <a:ext cx="5367130" cy="124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22110780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365759"/>
            <a:ext cx="9613861" cy="2286001"/>
          </a:xfrm>
        </p:spPr>
        <p:txBody>
          <a:bodyPr>
            <a:noAutofit/>
          </a:bodyPr>
          <a:lstStyle/>
          <a:p>
            <a:pPr marL="228600" lvl="0" indent="-228600" algn="ctr" rtl="1">
              <a:lnSpc>
                <a:spcPct val="200000"/>
              </a:lnSpc>
              <a:spcBef>
                <a:spcPts val="1000"/>
              </a:spcBef>
            </a:pPr>
            <a:r>
              <a:rPr lang="fa-IR" sz="4000" b="1" dirty="0">
                <a:solidFill>
                  <a:srgbClr val="FFFF00"/>
                </a:solidFill>
                <a:cs typeface="B Zar" panose="00000400000000000000" pitchFamily="2" charset="-78"/>
              </a:rPr>
              <a:t>برای تبدیل اهداف به دستاورد به:</a:t>
            </a:r>
            <a:br>
              <a:rPr lang="fa-IR" sz="4000" b="1" dirty="0">
                <a:solidFill>
                  <a:srgbClr val="FFFF00"/>
                </a:solidFill>
                <a:cs typeface="B Zar" panose="00000400000000000000" pitchFamily="2" charset="-78"/>
              </a:rPr>
            </a:br>
            <a:endParaRPr lang="en-US" sz="4000" dirty="0">
              <a:solidFill>
                <a:srgbClr val="FFFF00"/>
              </a:solidFill>
              <a:cs typeface="B Zar" panose="00000400000000000000" pitchFamily="2" charset="-78"/>
            </a:endParaRPr>
          </a:p>
        </p:txBody>
      </p:sp>
      <p:sp>
        <p:nvSpPr>
          <p:cNvPr id="3" name="Content Placeholder 2"/>
          <p:cNvSpPr>
            <a:spLocks noGrp="1"/>
          </p:cNvSpPr>
          <p:nvPr>
            <p:ph idx="1"/>
          </p:nvPr>
        </p:nvSpPr>
        <p:spPr>
          <a:xfrm>
            <a:off x="666207" y="2346484"/>
            <a:ext cx="10111302" cy="3599316"/>
          </a:xfrm>
        </p:spPr>
        <p:txBody>
          <a:bodyPr>
            <a:normAutofit/>
          </a:bodyPr>
          <a:lstStyle/>
          <a:p>
            <a:pPr algn="ctr" rtl="1">
              <a:lnSpc>
                <a:spcPct val="150000"/>
              </a:lnSpc>
            </a:pPr>
            <a:r>
              <a:rPr lang="fa-IR" sz="4400" b="1" dirty="0" smtClean="0">
                <a:cs typeface="B Zar" panose="00000400000000000000" pitchFamily="2" charset="-78"/>
              </a:rPr>
              <a:t>به شخصیت </a:t>
            </a:r>
            <a:r>
              <a:rPr lang="fa-IR" sz="4400" b="1" dirty="0">
                <a:cs typeface="B Zar" panose="00000400000000000000" pitchFamily="2" charset="-78"/>
              </a:rPr>
              <a:t>منظم یا دیسیپلین شخصی نیازمندیم </a:t>
            </a:r>
            <a:endParaRPr lang="en-US" sz="44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94</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46" y="4480560"/>
            <a:ext cx="10528663" cy="128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7848258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522515"/>
            <a:ext cx="9613861" cy="2168434"/>
          </a:xfrm>
        </p:spPr>
        <p:txBody>
          <a:bodyPr>
            <a:noAutofit/>
          </a:bodyPr>
          <a:lstStyle/>
          <a:p>
            <a:pPr marL="228600" lvl="0" indent="-228600" algn="ctr" rtl="1">
              <a:lnSpc>
                <a:spcPct val="200000"/>
              </a:lnSpc>
              <a:spcBef>
                <a:spcPts val="1000"/>
              </a:spcBef>
            </a:pPr>
            <a:r>
              <a:rPr lang="fa-IR" sz="4400" b="1" dirty="0">
                <a:solidFill>
                  <a:srgbClr val="FFFF00"/>
                </a:solidFill>
                <a:cs typeface="B Zar" panose="00000400000000000000" pitchFamily="2" charset="-78"/>
              </a:rPr>
              <a:t>دیسیپلین شخصی یعنی </a:t>
            </a:r>
            <a:br>
              <a:rPr lang="fa-IR" sz="4400" b="1" dirty="0">
                <a:solidFill>
                  <a:srgbClr val="FFFF00"/>
                </a:solidFill>
                <a:cs typeface="B Zar" panose="00000400000000000000" pitchFamily="2" charset="-78"/>
              </a:rPr>
            </a:br>
            <a:endParaRPr lang="en-US" sz="4400" dirty="0">
              <a:solidFill>
                <a:srgbClr val="FFFF00"/>
              </a:solidFill>
            </a:endParaRPr>
          </a:p>
        </p:txBody>
      </p:sp>
      <p:sp>
        <p:nvSpPr>
          <p:cNvPr id="3" name="Content Placeholder 2"/>
          <p:cNvSpPr>
            <a:spLocks noGrp="1"/>
          </p:cNvSpPr>
          <p:nvPr>
            <p:ph idx="1"/>
          </p:nvPr>
        </p:nvSpPr>
        <p:spPr>
          <a:xfrm>
            <a:off x="680321" y="2076994"/>
            <a:ext cx="10253290" cy="3859195"/>
          </a:xfrm>
        </p:spPr>
        <p:txBody>
          <a:bodyPr>
            <a:normAutofit/>
          </a:bodyPr>
          <a:lstStyle/>
          <a:p>
            <a:pPr algn="r" rtl="1">
              <a:lnSpc>
                <a:spcPct val="200000"/>
              </a:lnSpc>
            </a:pPr>
            <a:r>
              <a:rPr lang="fa-IR" sz="3200" b="1" dirty="0">
                <a:cs typeface="B Zar" panose="00000400000000000000" pitchFamily="2" charset="-78"/>
              </a:rPr>
              <a:t>کنترل تمایل خود برای انجام رفتارهای ناسالم و یا مخربی که فعالیت ها و مسیرهای منتهی به اهداف تان را تحت تاثیر خود قرار می دهد</a:t>
            </a:r>
          </a:p>
          <a:p>
            <a:pPr algn="r" rtl="1">
              <a:lnSpc>
                <a:spcPct val="200000"/>
              </a:lnSpc>
            </a:pPr>
            <a:endParaRPr lang="en-US" sz="2800"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en-US"/>
          </a:p>
        </p:txBody>
      </p:sp>
      <p:sp>
        <p:nvSpPr>
          <p:cNvPr id="5" name="Slide Number Placeholder 4"/>
          <p:cNvSpPr>
            <a:spLocks noGrp="1"/>
          </p:cNvSpPr>
          <p:nvPr>
            <p:ph type="sldNum" sz="quarter" idx="12"/>
          </p:nvPr>
        </p:nvSpPr>
        <p:spPr/>
        <p:txBody>
          <a:bodyPr/>
          <a:lstStyle/>
          <a:p>
            <a:fld id="{B9220313-222D-447A-957D-146E7EF28FF9}" type="slidenum">
              <a:rPr lang="en-US" smtClean="0"/>
              <a:t>95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18" y="4937758"/>
            <a:ext cx="10414226" cy="137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5/19/2021</a:t>
            </a:r>
            <a:endParaRPr lang="en-US"/>
          </a:p>
        </p:txBody>
      </p:sp>
    </p:spTree>
    <p:extLst>
      <p:ext uri="{BB962C8B-B14F-4D97-AF65-F5344CB8AC3E}">
        <p14:creationId xmlns:p14="http://schemas.microsoft.com/office/powerpoint/2010/main" val="13609898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lnSpc>
                <a:spcPct val="200000"/>
              </a:lnSpc>
            </a:pPr>
            <a:r>
              <a:rPr lang="fa-IR" sz="3200" b="1" dirty="0" smtClean="0">
                <a:solidFill>
                  <a:srgbClr val="C00000"/>
                </a:solidFill>
                <a:cs typeface="B Zar" panose="00000400000000000000" pitchFamily="2" charset="-78"/>
              </a:rPr>
              <a:t>دیسیپلین شخصی یعنی </a:t>
            </a:r>
          </a:p>
          <a:p>
            <a:pPr algn="r" rtl="1">
              <a:lnSpc>
                <a:spcPct val="200000"/>
              </a:lnSpc>
            </a:pPr>
            <a:r>
              <a:rPr lang="fa-IR" sz="3200" b="1" dirty="0" smtClean="0">
                <a:solidFill>
                  <a:schemeClr val="bg1"/>
                </a:solidFill>
                <a:cs typeface="B Zar" panose="00000400000000000000" pitchFamily="2" charset="-78"/>
              </a:rPr>
              <a:t>کنترل تمایل خود برای انجام رفتارهای ناسالم و یا مخربی که فعالیت ها و مسیرهای منتهی به اهداف تان را تحت تاثیر خود قرار می دهد</a:t>
            </a:r>
          </a:p>
          <a:p>
            <a:pPr algn="r" rtl="1">
              <a:lnSpc>
                <a:spcPct val="200000"/>
              </a:lnSpc>
            </a:pPr>
            <a:endParaRPr lang="en-US" sz="3200" b="1" dirty="0">
              <a:solidFill>
                <a:schemeClr val="bg1"/>
              </a:solidFill>
              <a:cs typeface="B Zar"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291" y="4546949"/>
            <a:ext cx="10939397" cy="182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t>5/19/2021</a:t>
            </a:r>
            <a:endParaRPr lang="fa-IR"/>
          </a:p>
        </p:txBody>
      </p:sp>
      <p:sp>
        <p:nvSpPr>
          <p:cNvPr id="4" name="Footer Placeholder 3"/>
          <p:cNvSpPr>
            <a:spLocks noGrp="1"/>
          </p:cNvSpPr>
          <p:nvPr>
            <p:ph type="ftr" sz="quarter" idx="11"/>
          </p:nvPr>
        </p:nvSpPr>
        <p:spPr/>
        <p:txBody>
          <a:bodyPr/>
          <a:lstStyle/>
          <a:p>
            <a:r>
              <a:rPr lang="fa-IR" smtClean="0"/>
              <a:t>گروه آموزشی مهر حنوب-دکتر برومند/07633671199</a:t>
            </a:r>
            <a:endParaRPr lang="fa-IR" dirty="0"/>
          </a:p>
        </p:txBody>
      </p:sp>
      <p:sp>
        <p:nvSpPr>
          <p:cNvPr id="5" name="Slide Number Placeholder 4"/>
          <p:cNvSpPr>
            <a:spLocks noGrp="1"/>
          </p:cNvSpPr>
          <p:nvPr>
            <p:ph type="sldNum" sz="quarter" idx="12"/>
          </p:nvPr>
        </p:nvSpPr>
        <p:spPr/>
        <p:txBody>
          <a:bodyPr/>
          <a:lstStyle/>
          <a:p>
            <a:fld id="{C31AC18D-346D-49C2-B574-38FC14168371}" type="slidenum">
              <a:rPr lang="fa-IR" smtClean="0"/>
              <a:t>96</a:t>
            </a:fld>
            <a:endParaRPr lang="fa-IR"/>
          </a:p>
        </p:txBody>
      </p:sp>
    </p:spTree>
    <p:extLst>
      <p:ext uri="{BB962C8B-B14F-4D97-AF65-F5344CB8AC3E}">
        <p14:creationId xmlns:p14="http://schemas.microsoft.com/office/powerpoint/2010/main" val="31676170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b="1" dirty="0" smtClean="0">
                <a:solidFill>
                  <a:srgbClr val="FFFF00"/>
                </a:solidFill>
                <a:cs typeface="B Zar" panose="00000400000000000000" pitchFamily="2" charset="-78"/>
              </a:rPr>
              <a:t>قدرت درونی و دیسیپلین شخصی</a:t>
            </a:r>
            <a:endParaRPr lang="en-US" b="1" dirty="0">
              <a:solidFill>
                <a:srgbClr val="FFFF00"/>
              </a:solidFill>
              <a:cs typeface="B Zar" panose="00000400000000000000" pitchFamily="2" charset="-78"/>
            </a:endParaRPr>
          </a:p>
        </p:txBody>
      </p:sp>
      <p:sp>
        <p:nvSpPr>
          <p:cNvPr id="3" name="Content Placeholder 2"/>
          <p:cNvSpPr>
            <a:spLocks noGrp="1"/>
          </p:cNvSpPr>
          <p:nvPr>
            <p:ph idx="1"/>
          </p:nvPr>
        </p:nvSpPr>
        <p:spPr>
          <a:xfrm>
            <a:off x="516835" y="2146852"/>
            <a:ext cx="9777347" cy="4068417"/>
          </a:xfrm>
        </p:spPr>
        <p:txBody>
          <a:bodyPr>
            <a:noAutofit/>
          </a:bodyPr>
          <a:lstStyle/>
          <a:p>
            <a:pPr algn="r" rtl="1">
              <a:lnSpc>
                <a:spcPct val="150000"/>
              </a:lnSpc>
            </a:pPr>
            <a:r>
              <a:rPr lang="fa-IR" sz="4000" b="1" dirty="0" smtClean="0">
                <a:cs typeface="B Zar" panose="00000400000000000000" pitchFamily="2" charset="-78"/>
              </a:rPr>
              <a:t>توانایی شروع یک کار یا انجام یک  وظیفه است</a:t>
            </a:r>
          </a:p>
          <a:p>
            <a:pPr algn="r" rtl="1">
              <a:lnSpc>
                <a:spcPct val="150000"/>
              </a:lnSpc>
            </a:pPr>
            <a:r>
              <a:rPr lang="fa-IR" sz="4000" b="1" dirty="0" smtClean="0">
                <a:cs typeface="B Zar" panose="00000400000000000000" pitchFamily="2" charset="-78"/>
              </a:rPr>
              <a:t>مانند منجنیق شما را به یک سمت پرتاب  می کند</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10" y="5194852"/>
            <a:ext cx="10827025" cy="150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97</a:t>
            </a:fld>
            <a:endParaRPr lang="en-US"/>
          </a:p>
        </p:txBody>
      </p:sp>
    </p:spTree>
    <p:extLst>
      <p:ext uri="{BB962C8B-B14F-4D97-AF65-F5344CB8AC3E}">
        <p14:creationId xmlns:p14="http://schemas.microsoft.com/office/powerpoint/2010/main" val="8516391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3600" b="1" dirty="0">
                <a:cs typeface="B Zar" panose="00000400000000000000" pitchFamily="2" charset="-78"/>
              </a:rPr>
              <a:t>اما این نیروی پرتاب کننده </a:t>
            </a:r>
            <a:r>
              <a:rPr lang="fa-IR" sz="3600" b="1" dirty="0">
                <a:solidFill>
                  <a:srgbClr val="FFFF00"/>
                </a:solidFill>
                <a:cs typeface="B Zar" panose="00000400000000000000" pitchFamily="2" charset="-78"/>
              </a:rPr>
              <a:t>موقتی</a:t>
            </a:r>
            <a:r>
              <a:rPr lang="fa-IR" sz="3600" b="1" dirty="0">
                <a:cs typeface="B Zar" panose="00000400000000000000" pitchFamily="2" charset="-78"/>
              </a:rPr>
              <a:t> است</a:t>
            </a:r>
          </a:p>
          <a:p>
            <a:pPr algn="r" rtl="1">
              <a:lnSpc>
                <a:spcPct val="150000"/>
              </a:lnSpc>
            </a:pPr>
            <a:r>
              <a:rPr lang="fa-IR" sz="3600" b="1" dirty="0">
                <a:cs typeface="B Zar" panose="00000400000000000000" pitchFamily="2" charset="-78"/>
              </a:rPr>
              <a:t>شما به </a:t>
            </a:r>
            <a:r>
              <a:rPr lang="fa-IR" sz="3600" b="1" dirty="0">
                <a:solidFill>
                  <a:srgbClr val="FFFF00"/>
                </a:solidFill>
                <a:cs typeface="B Zar" panose="00000400000000000000" pitchFamily="2" charset="-78"/>
              </a:rPr>
              <a:t>نیروی ماندگاری </a:t>
            </a:r>
            <a:r>
              <a:rPr lang="fa-IR" sz="3600" b="1" dirty="0">
                <a:cs typeface="B Zar" panose="00000400000000000000" pitchFamily="2" charset="-78"/>
              </a:rPr>
              <a:t>برای ادامه نیازمندید </a:t>
            </a:r>
          </a:p>
          <a:p>
            <a:pPr algn="r" rtl="1">
              <a:lnSpc>
                <a:spcPct val="150000"/>
              </a:lnSpc>
            </a:pPr>
            <a:r>
              <a:rPr lang="fa-IR" sz="3600" b="1" dirty="0">
                <a:cs typeface="B Zar" panose="00000400000000000000" pitchFamily="2" charset="-78"/>
              </a:rPr>
              <a:t>آن نیروی ماندگار </a:t>
            </a:r>
            <a:r>
              <a:rPr lang="fa-IR" sz="3600" b="1" dirty="0">
                <a:solidFill>
                  <a:srgbClr val="FFFF00"/>
                </a:solidFill>
                <a:cs typeface="B Zar" panose="00000400000000000000" pitchFamily="2" charset="-78"/>
              </a:rPr>
              <a:t>دیسیپلین شخصی </a:t>
            </a:r>
            <a:r>
              <a:rPr lang="fa-IR" sz="3600" b="1" dirty="0">
                <a:cs typeface="B Zar" panose="00000400000000000000" pitchFamily="2" charset="-78"/>
              </a:rPr>
              <a:t>است</a:t>
            </a:r>
          </a:p>
          <a:p>
            <a:pPr algn="r" rtl="1">
              <a:lnSpc>
                <a:spcPct val="150000"/>
              </a:lnSpc>
            </a:pPr>
            <a:endParaRPr lang="en-US" sz="3600" b="1" dirty="0">
              <a:cs typeface="B Zar" panose="00000400000000000000"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823" y="5296724"/>
            <a:ext cx="8768219" cy="1101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98</a:t>
            </a:fld>
            <a:endParaRPr lang="en-US"/>
          </a:p>
        </p:txBody>
      </p:sp>
    </p:spTree>
    <p:extLst>
      <p:ext uri="{BB962C8B-B14F-4D97-AF65-F5344CB8AC3E}">
        <p14:creationId xmlns:p14="http://schemas.microsoft.com/office/powerpoint/2010/main" val="4200682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smtClean="0">
                <a:solidFill>
                  <a:srgbClr val="FFFF00"/>
                </a:solidFill>
                <a:cs typeface="B Zar" panose="00000400000000000000" pitchFamily="2" charset="-78"/>
              </a:rPr>
              <a:t>تفاوت دیسیپلین شخصی با قدرت نفس</a:t>
            </a:r>
            <a:endParaRPr lang="en-US" sz="4000" b="1" dirty="0">
              <a:solidFill>
                <a:srgbClr val="FFFF00"/>
              </a:solidFill>
              <a:cs typeface="B Zar" panose="00000400000000000000" pitchFamily="2" charset="-78"/>
            </a:endParaRPr>
          </a:p>
        </p:txBody>
      </p:sp>
      <p:sp>
        <p:nvSpPr>
          <p:cNvPr id="3" name="Content Placeholder 2"/>
          <p:cNvSpPr>
            <a:spLocks noGrp="1"/>
          </p:cNvSpPr>
          <p:nvPr>
            <p:ph idx="1"/>
          </p:nvPr>
        </p:nvSpPr>
        <p:spPr>
          <a:xfrm>
            <a:off x="680321" y="2050869"/>
            <a:ext cx="9613861" cy="3885320"/>
          </a:xfrm>
        </p:spPr>
        <p:txBody>
          <a:bodyPr>
            <a:noAutofit/>
          </a:bodyPr>
          <a:lstStyle/>
          <a:p>
            <a:pPr algn="ctr" rtl="1">
              <a:lnSpc>
                <a:spcPct val="100000"/>
              </a:lnSpc>
            </a:pPr>
            <a:r>
              <a:rPr lang="fa-IR" sz="4000" b="1" dirty="0" smtClean="0">
                <a:solidFill>
                  <a:srgbClr val="FFFF00"/>
                </a:solidFill>
                <a:cs typeface="B Zar" panose="00000400000000000000" pitchFamily="2" charset="-78"/>
              </a:rPr>
              <a:t>دیسیپلین شخصی </a:t>
            </a:r>
          </a:p>
          <a:p>
            <a:pPr algn="r" rtl="1">
              <a:lnSpc>
                <a:spcPct val="150000"/>
              </a:lnSpc>
            </a:pPr>
            <a:r>
              <a:rPr lang="fa-IR" sz="3200" b="1" dirty="0" smtClean="0">
                <a:cs typeface="B Zar" panose="00000400000000000000" pitchFamily="2" charset="-78"/>
              </a:rPr>
              <a:t>قدرت و استقامت ادامه دادن را در شما  تزریق می کند</a:t>
            </a:r>
          </a:p>
          <a:p>
            <a:pPr algn="r" rtl="1">
              <a:lnSpc>
                <a:spcPct val="150000"/>
              </a:lnSpc>
            </a:pPr>
            <a:r>
              <a:rPr lang="fa-IR" sz="3200" b="1" dirty="0" smtClean="0">
                <a:cs typeface="B Zar" panose="00000400000000000000" pitchFamily="2" charset="-78"/>
              </a:rPr>
              <a:t>به شما توانایی ایستادن روی پای خود را  با وجود سختی های زندگی می دهد</a:t>
            </a:r>
          </a:p>
          <a:p>
            <a:pPr marL="0" indent="0" algn="r" rtl="1">
              <a:lnSpc>
                <a:spcPct val="100000"/>
              </a:lnSpc>
              <a:buNone/>
            </a:pPr>
            <a:endParaRPr lang="fa-IR" sz="2800" b="1" dirty="0" smtClean="0">
              <a:cs typeface="B Zar" panose="00000400000000000000" pitchFamily="2" charset="-78"/>
            </a:endParaRPr>
          </a:p>
          <a:p>
            <a:pPr marL="0" indent="0" algn="r" rtl="1">
              <a:lnSpc>
                <a:spcPct val="100000"/>
              </a:lnSpc>
              <a:buNone/>
            </a:pPr>
            <a:endParaRPr lang="en-US" sz="2800" b="1" dirty="0">
              <a:cs typeface="B Zar" panose="00000400000000000000"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737" y="5329646"/>
            <a:ext cx="8294914" cy="126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5/19/2021</a:t>
            </a:r>
            <a:endParaRPr lang="en-US"/>
          </a:p>
        </p:txBody>
      </p:sp>
      <p:sp>
        <p:nvSpPr>
          <p:cNvPr id="5" name="Footer Placeholder 4"/>
          <p:cNvSpPr>
            <a:spLocks noGrp="1"/>
          </p:cNvSpPr>
          <p:nvPr>
            <p:ph type="ftr" sz="quarter" idx="11"/>
          </p:nvPr>
        </p:nvSpPr>
        <p:spPr/>
        <p:txBody>
          <a:bodyPr/>
          <a:lstStyle/>
          <a:p>
            <a:r>
              <a:rPr lang="fa-IR" smtClean="0"/>
              <a:t>گروه آموزشی مهر حنوب-دکتر برومند/07633671199</a:t>
            </a:r>
            <a:endParaRPr lang="en-US"/>
          </a:p>
        </p:txBody>
      </p:sp>
      <p:sp>
        <p:nvSpPr>
          <p:cNvPr id="6" name="Slide Number Placeholder 5"/>
          <p:cNvSpPr>
            <a:spLocks noGrp="1"/>
          </p:cNvSpPr>
          <p:nvPr>
            <p:ph type="sldNum" sz="quarter" idx="12"/>
          </p:nvPr>
        </p:nvSpPr>
        <p:spPr/>
        <p:txBody>
          <a:bodyPr/>
          <a:lstStyle/>
          <a:p>
            <a:fld id="{B9220313-222D-447A-957D-146E7EF28FF9}" type="slidenum">
              <a:rPr lang="en-US" smtClean="0"/>
              <a:t>99</a:t>
            </a:fld>
            <a:endParaRPr lang="en-US"/>
          </a:p>
        </p:txBody>
      </p:sp>
    </p:spTree>
    <p:extLst>
      <p:ext uri="{BB962C8B-B14F-4D97-AF65-F5344CB8AC3E}">
        <p14:creationId xmlns:p14="http://schemas.microsoft.com/office/powerpoint/2010/main" val="258604905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1676</TotalTime>
  <Words>6414</Words>
  <Application>Microsoft Office PowerPoint</Application>
  <PresentationFormat>Custom</PresentationFormat>
  <Paragraphs>992</Paragraphs>
  <Slides>147</Slides>
  <Notes>0</Notes>
  <HiddenSlides>0</HiddenSlides>
  <MMClips>0</MMClips>
  <ScaleCrop>false</ScaleCrop>
  <HeadingPairs>
    <vt:vector size="4" baseType="variant">
      <vt:variant>
        <vt:lpstr>Theme</vt:lpstr>
      </vt:variant>
      <vt:variant>
        <vt:i4>1</vt:i4>
      </vt:variant>
      <vt:variant>
        <vt:lpstr>Slide Titles</vt:lpstr>
      </vt:variant>
      <vt:variant>
        <vt:i4>147</vt:i4>
      </vt:variant>
    </vt:vector>
  </HeadingPairs>
  <TitlesOfParts>
    <vt:vector size="148" baseType="lpstr">
      <vt:lpstr>Berlin</vt:lpstr>
      <vt:lpstr>روش های تغییر و اصلاح رفتار</vt:lpstr>
      <vt:lpstr>آغاز کلام</vt:lpstr>
      <vt:lpstr>معرفی</vt:lpstr>
      <vt:lpstr>مقدمه </vt:lpstr>
      <vt:lpstr>نیازهای بنیادین</vt:lpstr>
      <vt:lpstr>ویلیام گلسر بنیانگذار واقعیت درمانی و تئوری انتخاب</vt:lpstr>
      <vt:lpstr>تعریف و انواع رفتار</vt:lpstr>
      <vt:lpstr>محرک</vt:lpstr>
      <vt:lpstr>پنجره های خودشناسی</vt:lpstr>
      <vt:lpstr>تعریف پاسخ </vt:lpstr>
      <vt:lpstr>انواع رفتار</vt:lpstr>
      <vt:lpstr>ب:رفتار کنشگر</vt:lpstr>
      <vt:lpstr>ج: رفتار نهان </vt:lpstr>
      <vt:lpstr>مفهوم رفتار نابهنجار</vt:lpstr>
      <vt:lpstr>رفتار نابهنجار چیست</vt:lpstr>
      <vt:lpstr>چهار معیار اصلی تشخیص رفتار نابهنجار </vt:lpstr>
      <vt:lpstr>چهار معیار اصلی تشخیص رفتار نابهنجار </vt:lpstr>
      <vt:lpstr>چهار معیار اصلی تشخیص رفتار نابهنجار </vt:lpstr>
      <vt:lpstr>چهار معیار اصلی تشخیص رفتار نابهنجار </vt:lpstr>
      <vt:lpstr>برنامه تغییر و اصلاح رفتار </vt:lpstr>
      <vt:lpstr>برنامه تغییر و اصلاح رفتار</vt:lpstr>
      <vt:lpstr>1- تعیین رفتار آماج </vt:lpstr>
      <vt:lpstr>برنامه تغییر و اصلاح رفتار</vt:lpstr>
      <vt:lpstr>برنامه تغییر و اصلاح رفتار</vt:lpstr>
      <vt:lpstr>برنامه تغییر و اصلاح رفتار</vt:lpstr>
      <vt:lpstr>3- آماده کردن هدف رفتاری</vt:lpstr>
      <vt:lpstr>3- آماده کردن هدف رفتاری </vt:lpstr>
      <vt:lpstr>برنامه تغییر و اصلاح رفتار</vt:lpstr>
      <vt:lpstr>4- انتخاب روش تغییر رفتار </vt:lpstr>
      <vt:lpstr>4- انتخاب روش تغییر رفتار </vt:lpstr>
      <vt:lpstr>برنامه تغییر و اصلاح رفتار</vt:lpstr>
      <vt:lpstr>برنامه تغییر رفتار و رفتار درمانی</vt:lpstr>
      <vt:lpstr>زمینه های تغییر یا اصلاح رفتار</vt:lpstr>
      <vt:lpstr>روشهای ایجاد رفتار تازه </vt:lpstr>
      <vt:lpstr>روش شکل دهی رفتار </vt:lpstr>
      <vt:lpstr>نواع تقویت کننده های مثبت </vt:lpstr>
      <vt:lpstr>2- تقویت کننده های شرطی  </vt:lpstr>
      <vt:lpstr>3- تقویت کنندهای اجتماعی: </vt:lpstr>
      <vt:lpstr>4- تقویت کنندهای پته ای یا معاوضه ای</vt:lpstr>
      <vt:lpstr>تقویت تفکیکی </vt:lpstr>
      <vt:lpstr>عوامل موثر بر افزایش اثر بخشی روش شکل دهی</vt:lpstr>
      <vt:lpstr>PowerPoint Presentation</vt:lpstr>
      <vt:lpstr>عوامل موثر بر افزایش اثر بخشی روش شکل دهی</vt:lpstr>
      <vt:lpstr>PowerPoint Presentation</vt:lpstr>
      <vt:lpstr>روش زنجیره سازی رفتار</vt:lpstr>
      <vt:lpstr>PowerPoint Presentation</vt:lpstr>
      <vt:lpstr>روش زنجیره سازی رفتار</vt:lpstr>
      <vt:lpstr>فرایند زنجیره سازی محرک – پاسخ </vt:lpstr>
      <vt:lpstr>روش های نگهداری و گسترش رفتارهای مطلوب </vt:lpstr>
      <vt:lpstr>برنامه های تقویت </vt:lpstr>
      <vt:lpstr>روش های تعمیم یا گسترش رفتار</vt:lpstr>
      <vt:lpstr>نگهداری رفتار </vt:lpstr>
      <vt:lpstr>روش های تعمیم یا گسترش رفتار</vt:lpstr>
      <vt:lpstr>روش های آموزش تعمیم</vt:lpstr>
      <vt:lpstr>روش های آموزش تعمیم</vt:lpstr>
      <vt:lpstr>روش آموزش نگهداری رفتار </vt:lpstr>
      <vt:lpstr>روش های کاهش و حذف رفتارهای نامطلوب </vt:lpstr>
      <vt:lpstr>روش های مثبت کاهش رفتار </vt:lpstr>
      <vt:lpstr>روش های مثبت کاهش رفتار </vt:lpstr>
      <vt:lpstr>تقویت تفکیکی رفتار ناهمساز</vt:lpstr>
      <vt:lpstr>روش های مثبت کاهش رفتار</vt:lpstr>
      <vt:lpstr>روش های منفی کاهش رفتار</vt:lpstr>
      <vt:lpstr>محروم کردن از تقویت مثبت </vt:lpstr>
      <vt:lpstr>روش های منفی کاهش رفتار</vt:lpstr>
      <vt:lpstr>جبران کردن </vt:lpstr>
      <vt:lpstr>روش های منفی کاهش رفتار</vt:lpstr>
      <vt:lpstr>تنبیه </vt:lpstr>
      <vt:lpstr> مراحل تغییر رفتارخود</vt:lpstr>
      <vt:lpstr>الف: مرحله پیش‌اندیشی</vt:lpstr>
      <vt:lpstr> الف: مرحله پیش‌اندیشی </vt:lpstr>
      <vt:lpstr>الف: مرحله پیش‌اندیشی </vt:lpstr>
      <vt:lpstr>الف: مرحله پیش‌اندیشی </vt:lpstr>
      <vt:lpstr>ب:  مرحله تأمل </vt:lpstr>
      <vt:lpstr>ب:  مرحله تأمل </vt:lpstr>
      <vt:lpstr>ب:  مرحله تأمل </vt:lpstr>
      <vt:lpstr>ج: مرحله آماده‌سازی </vt:lpstr>
      <vt:lpstr>ج: مرحله آماده‌سازی </vt:lpstr>
      <vt:lpstr>ج: مرحله آماده‌سازی </vt:lpstr>
      <vt:lpstr>ج: مرحله آماده‌سازی </vt:lpstr>
      <vt:lpstr> د: مرحله عمل </vt:lpstr>
      <vt:lpstr> د: مرحله عمل </vt:lpstr>
      <vt:lpstr> د:مرحله عمل </vt:lpstr>
      <vt:lpstr>د:مرحله عمل</vt:lpstr>
      <vt:lpstr>ه : مرحله نگهداری</vt:lpstr>
      <vt:lpstr>ه : مرحله نگهداری</vt:lpstr>
      <vt:lpstr>مرحله نگهداری</vt:lpstr>
      <vt:lpstr>و: مرحله عود مجدد</vt:lpstr>
      <vt:lpstr>و: مرحله عود مجدد </vt:lpstr>
      <vt:lpstr>مرحله عود مجدد </vt:lpstr>
      <vt:lpstr>مرحله عود مجدد </vt:lpstr>
      <vt:lpstr>شخصیت سازی منظم</vt:lpstr>
      <vt:lpstr>دو مولفه اساسی دیسیپلین شخصی</vt:lpstr>
      <vt:lpstr>پیشرفت</vt:lpstr>
      <vt:lpstr>برای تبدیل اهداف به دستاورد به: </vt:lpstr>
      <vt:lpstr>دیسیپلین شخصی یعنی  </vt:lpstr>
      <vt:lpstr>PowerPoint Presentation</vt:lpstr>
      <vt:lpstr>قدرت درونی و دیسیپلین شخصی</vt:lpstr>
      <vt:lpstr>PowerPoint Presentation</vt:lpstr>
      <vt:lpstr>تفاوت دیسیپلین شخصی با قدرت نفس</vt:lpstr>
      <vt:lpstr>تفاوت دیسیپلین شخصی با قدرت نفس</vt:lpstr>
      <vt:lpstr>آیا انضباط شخصی امری ذاتی است</vt:lpstr>
      <vt:lpstr>آموزش دیسیپلین شخصی برای چه کسانی مناسب است</vt:lpstr>
      <vt:lpstr>انضباط شخصی چه چیزی نیست</vt:lpstr>
      <vt:lpstr>انضباط شخصی چیست؟</vt:lpstr>
      <vt:lpstr>PowerPoint Presentation</vt:lpstr>
      <vt:lpstr>PowerPoint Presentation</vt:lpstr>
      <vt:lpstr>PowerPoint Presentation</vt:lpstr>
      <vt:lpstr>لذت آنی نقطه مقابل نظم فردی</vt:lpstr>
      <vt:lpstr>چرا خواهان لذت آنی هستیم</vt:lpstr>
      <vt:lpstr>چرا خواهان لذت آنی هستیم</vt:lpstr>
      <vt:lpstr>مصداق های دیگر لذت‌آنی را ببینید</vt:lpstr>
      <vt:lpstr>احتمالا هر کدام از ما چنین شرایطی را تجربه نموده ایم </vt:lpstr>
      <vt:lpstr>PowerPoint Presentation</vt:lpstr>
      <vt:lpstr> گام هایی برای شخصیت سازی منظم</vt:lpstr>
      <vt:lpstr>گام اول</vt:lpstr>
      <vt:lpstr>چرا به دیسپلین شخصی نیاز دارید </vt:lpstr>
      <vt:lpstr>راهکارهای گام اول:چرایی نیاز به دیسیپلین شخصی</vt:lpstr>
      <vt:lpstr> سه مفهوم اساسی در زندگی را مشخص نمایید</vt:lpstr>
      <vt:lpstr>1-اهدافتان را تصور کنید </vt:lpstr>
      <vt:lpstr>2- شبیه سازی کنید </vt:lpstr>
      <vt:lpstr>PowerPoint Presentation</vt:lpstr>
      <vt:lpstr>گام دوم: منتظر  انگیزه نمانید </vt:lpstr>
      <vt:lpstr>  راهکارهای گام دوم: منتظر  انگیزه نمانید </vt:lpstr>
      <vt:lpstr>PowerPoint Presentation</vt:lpstr>
      <vt:lpstr>PowerPoint Presentation</vt:lpstr>
      <vt:lpstr>PowerPoint Presentation</vt:lpstr>
      <vt:lpstr>PowerPoint Presentation</vt:lpstr>
      <vt:lpstr>گام سوم:استراتژی عمل داشته باشید </vt:lpstr>
      <vt:lpstr>PowerPoint Presentation</vt:lpstr>
      <vt:lpstr>پیش از طرح ریزی استراتژی</vt:lpstr>
      <vt:lpstr>پیش از طرح ریزی استراتژی</vt:lpstr>
      <vt:lpstr>پیش از اقدام به عمل</vt:lpstr>
      <vt:lpstr>گام چهارم: مراقب وسوسه ها و حواس پرتی ها باشید </vt:lpstr>
      <vt:lpstr>گام چهارم:مراقب وسوسه ها و حواس پرتی ها باشید </vt:lpstr>
      <vt:lpstr>گام چهارم:مراقب وسوسه ها و حواس پرتی ها باشید </vt:lpstr>
      <vt:lpstr>PowerPoint Presentation</vt:lpstr>
      <vt:lpstr>گام پنحم:برای خودتان انگیزش بخش باشید  </vt:lpstr>
      <vt:lpstr>گام پنجم: برای خودتان انگیزش بخش باشید </vt:lpstr>
      <vt:lpstr>گام پنجم: برای خودتان انگیزش بخش باشید </vt:lpstr>
      <vt:lpstr>PowerPoint Presentation</vt:lpstr>
      <vt:lpstr>استرس را از بین ببرید</vt:lpstr>
      <vt:lpstr>گام ششم : تمرین هایی برای افزایش انضباط شخصی انجام دهید </vt:lpstr>
      <vt:lpstr>تمرین هایی برای افزایش انضباط شخصی انجام دهید </vt:lpstr>
      <vt:lpstr>تمرین هایی برای افزایش انضباط شخصی انجام دهید </vt:lpstr>
      <vt:lpstr>تمرین هایی برای افزایش انضباط شخصی انجام دهید </vt:lpstr>
      <vt:lpstr>تمرین هایی برای افزایش انضباط شخصی انجام دهید </vt:lpstr>
      <vt:lpstr>پایان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پروژه های میراث فرهنگی و گردشگری  اداره کل میراث فرهنگی، گردشگری و صنایع دستی</dc:title>
  <dc:creator>sotra2</dc:creator>
  <cp:lastModifiedBy>09018868042</cp:lastModifiedBy>
  <cp:revision>166</cp:revision>
  <dcterms:created xsi:type="dcterms:W3CDTF">2020-11-19T16:20:01Z</dcterms:created>
  <dcterms:modified xsi:type="dcterms:W3CDTF">2021-05-19T12:39:57Z</dcterms:modified>
</cp:coreProperties>
</file>